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64" r:id="rId6"/>
    <p:sldId id="265" r:id="rId7"/>
    <p:sldId id="257" r:id="rId8"/>
    <p:sldId id="258" r:id="rId9"/>
    <p:sldId id="259" r:id="rId10"/>
    <p:sldId id="260" r:id="rId11"/>
    <p:sldId id="267" r:id="rId12"/>
    <p:sldId id="268" r:id="rId13"/>
    <p:sldId id="269" r:id="rId14"/>
    <p:sldId id="271" r:id="rId15"/>
    <p:sldId id="272" r:id="rId16"/>
    <p:sldId id="275" r:id="rId17"/>
    <p:sldId id="27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4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07.04.2021</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07.04.2021</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07.04.2021</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07.04.2021</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07.04.2021</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07.04.2021</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07.04.2021</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07.04.2021</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07.04.2021</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07.04.2021</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COSMONAUTS</a:t>
            </a:r>
            <a:endParaRPr lang="ru-RU" dirty="0"/>
          </a:p>
        </p:txBody>
      </p:sp>
      <p:sp>
        <p:nvSpPr>
          <p:cNvPr id="3" name="Подзаголовок 2"/>
          <p:cNvSpPr>
            <a:spLocks noGrp="1"/>
          </p:cNvSpPr>
          <p:nvPr>
            <p:ph type="subTitle" idx="1"/>
          </p:nvPr>
        </p:nvSpPr>
        <p:spPr/>
        <p:txBody>
          <a:bodyPr/>
          <a:lstStyle/>
          <a:p>
            <a:r>
              <a:rPr lang="en-US" dirty="0" smtClean="0"/>
              <a:t>Made by students of 9 B form</a:t>
            </a:r>
            <a:endParaRPr lang="ru-RU" dirty="0"/>
          </a:p>
        </p:txBody>
      </p:sp>
    </p:spTree>
    <p:extLst>
      <p:ext uri="{BB962C8B-B14F-4D97-AF65-F5344CB8AC3E}">
        <p14:creationId xmlns:p14="http://schemas.microsoft.com/office/powerpoint/2010/main" val="332458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un9-34.userapi.com/impf/RE8hZzG1O7xxz6uf9RmwxUX41TYXiU4Fst0eHA/-lC3UUs9akY.jpg?size=720x380&amp;quality=96&amp;proxy=1&amp;sign=3995a7a7386cb4c7b0ef0b6435723a9c&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59045"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396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836712"/>
            <a:ext cx="6534472" cy="1323439"/>
          </a:xfrm>
          <a:prstGeom prst="rect">
            <a:avLst/>
          </a:prstGeom>
        </p:spPr>
        <p:txBody>
          <a:bodyPr wrap="square">
            <a:spAutoFit/>
          </a:bodyPr>
          <a:lstStyle/>
          <a:p>
            <a:pPr algn="ctr"/>
            <a:r>
              <a:rPr lang="en-US" sz="4000" dirty="0">
                <a:latin typeface="Aharoni" pitchFamily="2" charset="-79"/>
                <a:cs typeface="Aharoni" pitchFamily="2" charset="-79"/>
              </a:rPr>
              <a:t>John Herschel Glenn</a:t>
            </a:r>
            <a:r>
              <a:rPr lang="ru-RU" sz="4000" dirty="0">
                <a:cs typeface="Aharoni" pitchFamily="2" charset="-79"/>
              </a:rPr>
              <a:t/>
            </a:r>
            <a:br>
              <a:rPr lang="ru-RU" sz="4000" dirty="0">
                <a:cs typeface="Aharoni" pitchFamily="2" charset="-79"/>
              </a:rPr>
            </a:br>
            <a:r>
              <a:rPr lang="ru-RU" sz="4000" dirty="0">
                <a:cs typeface="Aharoni" pitchFamily="2" charset="-79"/>
              </a:rPr>
              <a:t>(1921-2016)</a:t>
            </a:r>
            <a:endParaRPr lang="ru-RU" sz="4000" dirty="0"/>
          </a:p>
        </p:txBody>
      </p:sp>
      <p:pic>
        <p:nvPicPr>
          <p:cNvPr id="3" name="Рисунок 2" descr="im274-384px-Colonel_John_Glenn_official_photo.jpg"/>
          <p:cNvPicPr>
            <a:picLocks noChangeAspect="1"/>
          </p:cNvPicPr>
          <p:nvPr/>
        </p:nvPicPr>
        <p:blipFill>
          <a:blip r:embed="rId2" cstate="print"/>
          <a:stretch>
            <a:fillRect/>
          </a:stretch>
        </p:blipFill>
        <p:spPr>
          <a:xfrm>
            <a:off x="2915816" y="2420888"/>
            <a:ext cx="3240360" cy="4056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9720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412776"/>
            <a:ext cx="8136904" cy="4893647"/>
          </a:xfrm>
          <a:prstGeom prst="rect">
            <a:avLst/>
          </a:prstGeom>
        </p:spPr>
        <p:txBody>
          <a:bodyPr wrap="square">
            <a:spAutoFit/>
          </a:bodyPr>
          <a:lstStyle/>
          <a:p>
            <a:r>
              <a:rPr lang="en-US" sz="2400" dirty="0"/>
              <a:t>John Herschel Glenn Jr. (Columbus, Ohio, USA) is an American NASA astronaut, inventor, entrepreneur, and political activist. The third person in the world after Yuri Gagarin and Herman </a:t>
            </a:r>
            <a:r>
              <a:rPr lang="en-US" sz="2400" dirty="0" err="1"/>
              <a:t>Titova</a:t>
            </a:r>
            <a:r>
              <a:rPr lang="en-US" sz="2400" dirty="0"/>
              <a:t> and the first US astronaut in space to make an orbital space flight (Mercury-Atlas-6, February 1962), test pilot, Marine Corps pilot in World War II and the Korean War, Senator (D) from Ohio.</a:t>
            </a:r>
            <a:endParaRPr lang="ru-RU" sz="2400" dirty="0"/>
          </a:p>
          <a:p>
            <a:r>
              <a:rPr lang="en-US" sz="2400" dirty="0"/>
              <a:t>After the end of World War II, he continued to serve as a pilot on the island of Guam. He participated in the Korean War, serving in the theater of operations for two terms: the first - as part of a Marine Corps squadron on the F9F "Panther", the second-as part of the US Air Force replacement program on the F-86 "Sabre".</a:t>
            </a:r>
            <a:endParaRPr lang="ru-RU" sz="2400" dirty="0"/>
          </a:p>
        </p:txBody>
      </p:sp>
      <p:sp>
        <p:nvSpPr>
          <p:cNvPr id="3" name="Прямоугольник 2"/>
          <p:cNvSpPr/>
          <p:nvPr/>
        </p:nvSpPr>
        <p:spPr>
          <a:xfrm>
            <a:off x="3419872" y="520512"/>
            <a:ext cx="2690160" cy="707886"/>
          </a:xfrm>
          <a:prstGeom prst="rect">
            <a:avLst/>
          </a:prstGeom>
        </p:spPr>
        <p:txBody>
          <a:bodyPr wrap="none">
            <a:spAutoFit/>
          </a:bodyPr>
          <a:lstStyle/>
          <a:p>
            <a:r>
              <a:rPr lang="en-US" sz="4000" dirty="0">
                <a:solidFill>
                  <a:schemeClr val="accent2">
                    <a:lumMod val="75000"/>
                  </a:schemeClr>
                </a:solidFill>
                <a:effectLst>
                  <a:outerShdw blurRad="38100" dist="38100" dir="2700000" algn="tl">
                    <a:srgbClr val="000000">
                      <a:alpha val="43137"/>
                    </a:srgbClr>
                  </a:outerShdw>
                </a:effectLst>
              </a:rPr>
              <a:t>Biography</a:t>
            </a:r>
            <a:r>
              <a:rPr lang="ru-RU" sz="4000" dirty="0">
                <a:solidFill>
                  <a:schemeClr val="accent2">
                    <a:lumMod val="75000"/>
                  </a:schemeClr>
                </a:solidFill>
                <a:effectLst>
                  <a:outerShdw blurRad="38100" dist="38100" dir="2700000" algn="tl">
                    <a:srgbClr val="000000">
                      <a:alpha val="43137"/>
                    </a:srgbClr>
                  </a:outerShdw>
                </a:effectLst>
              </a:rPr>
              <a:t>:</a:t>
            </a:r>
            <a:endParaRPr lang="ru-RU" sz="4000" dirty="0"/>
          </a:p>
        </p:txBody>
      </p:sp>
    </p:spTree>
    <p:extLst>
      <p:ext uri="{BB962C8B-B14F-4D97-AF65-F5344CB8AC3E}">
        <p14:creationId xmlns:p14="http://schemas.microsoft.com/office/powerpoint/2010/main" val="11300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476672"/>
            <a:ext cx="4215321" cy="830997"/>
          </a:xfrm>
          <a:prstGeom prst="rect">
            <a:avLst/>
          </a:prstGeom>
        </p:spPr>
        <p:txBody>
          <a:bodyPr wrap="none">
            <a:spAutoFit/>
          </a:bodyPr>
          <a:lstStyle/>
          <a:p>
            <a:r>
              <a:rPr lang="en-US" sz="4800" dirty="0">
                <a:solidFill>
                  <a:schemeClr val="accent2">
                    <a:lumMod val="75000"/>
                  </a:schemeClr>
                </a:solidFill>
                <a:effectLst>
                  <a:outerShdw blurRad="38100" dist="38100" dir="2700000" algn="tl">
                    <a:srgbClr val="000000">
                      <a:alpha val="43137"/>
                    </a:srgbClr>
                  </a:outerShdw>
                </a:effectLst>
              </a:rPr>
              <a:t>Achievements</a:t>
            </a:r>
            <a:r>
              <a:rPr lang="ru-RU" sz="4800" dirty="0">
                <a:solidFill>
                  <a:schemeClr val="accent2">
                    <a:lumMod val="75000"/>
                  </a:schemeClr>
                </a:solidFill>
                <a:effectLst>
                  <a:outerShdw blurRad="38100" dist="38100" dir="2700000" algn="tl">
                    <a:srgbClr val="000000">
                      <a:alpha val="43137"/>
                    </a:srgbClr>
                  </a:outerShdw>
                </a:effectLst>
              </a:rPr>
              <a:t>:</a:t>
            </a:r>
            <a:endParaRPr lang="ru-RU" sz="4800" dirty="0"/>
          </a:p>
        </p:txBody>
      </p:sp>
      <p:sp>
        <p:nvSpPr>
          <p:cNvPr id="3" name="Прямоугольник 2"/>
          <p:cNvSpPr/>
          <p:nvPr/>
        </p:nvSpPr>
        <p:spPr>
          <a:xfrm>
            <a:off x="414964" y="2132856"/>
            <a:ext cx="8208912" cy="3785652"/>
          </a:xfrm>
          <a:prstGeom prst="rect">
            <a:avLst/>
          </a:prstGeom>
        </p:spPr>
        <p:txBody>
          <a:bodyPr wrap="square">
            <a:spAutoFit/>
          </a:bodyPr>
          <a:lstStyle/>
          <a:p>
            <a:pPr algn="ctr"/>
            <a:r>
              <a:rPr lang="en-US" sz="2400" dirty="0" smtClean="0"/>
              <a:t>On February 20, 1962, on the Mercury-Atlas 6 spacecraft, Colonel John Glenn, 41 years old, made 3 orbits around the globe in 4h 55m, becoming Man No5 in space.</a:t>
            </a:r>
            <a:endParaRPr lang="ru-RU" sz="2400" dirty="0" smtClean="0"/>
          </a:p>
          <a:p>
            <a:pPr algn="ctr"/>
            <a:r>
              <a:rPr lang="en-US" sz="2400" dirty="0" smtClean="0"/>
              <a:t>By the time of his high flight, Glenn was already a very well-deserved pilot. As a combat American, he flew 59 combat missions over the Marshall Islands. Then he participated in the Korean War. First I flew the F9F "Panther". Then he retrained on the F-86 Sabre. It was on the </a:t>
            </a:r>
            <a:r>
              <a:rPr lang="en-US" sz="2400" dirty="0" err="1" smtClean="0"/>
              <a:t>Sabres</a:t>
            </a:r>
            <a:r>
              <a:rPr lang="en-US" sz="2400" dirty="0" smtClean="0"/>
              <a:t> that Glenn proved his high flying skills by shooting down 3 Soviet MiG-15s in 2 weeks.</a:t>
            </a:r>
            <a:endParaRPr lang="ru-RU" sz="2400" dirty="0"/>
          </a:p>
        </p:txBody>
      </p:sp>
    </p:spTree>
    <p:extLst>
      <p:ext uri="{BB962C8B-B14F-4D97-AF65-F5344CB8AC3E}">
        <p14:creationId xmlns:p14="http://schemas.microsoft.com/office/powerpoint/2010/main" val="109405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6745"/>
            <a:ext cx="3690690" cy="707886"/>
          </a:xfrm>
          <a:prstGeom prst="rect">
            <a:avLst/>
          </a:prstGeom>
        </p:spPr>
        <p:txBody>
          <a:bodyPr wrap="none">
            <a:spAutoFit/>
          </a:bodyPr>
          <a:lstStyle/>
          <a:p>
            <a:r>
              <a:rPr lang="en-US" sz="4000" spc="-1" dirty="0">
                <a:solidFill>
                  <a:srgbClr val="FFFFFF"/>
                </a:solidFill>
                <a:latin typeface="Tw Cen MT"/>
              </a:rPr>
              <a:t>Neil Armstrong </a:t>
            </a:r>
            <a:endParaRPr lang="ru-RU" sz="4000" dirty="0"/>
          </a:p>
        </p:txBody>
      </p:sp>
      <p:pic>
        <p:nvPicPr>
          <p:cNvPr id="3" name="Рисунок 2"/>
          <p:cNvPicPr/>
          <p:nvPr/>
        </p:nvPicPr>
        <p:blipFill>
          <a:blip r:embed="rId2"/>
          <a:stretch/>
        </p:blipFill>
        <p:spPr>
          <a:xfrm>
            <a:off x="755576" y="984315"/>
            <a:ext cx="7668344" cy="5511426"/>
          </a:xfrm>
          <a:prstGeom prst="rect">
            <a:avLst/>
          </a:prstGeom>
          <a:ln w="0">
            <a:noFill/>
          </a:ln>
        </p:spPr>
      </p:pic>
    </p:spTree>
    <p:extLst>
      <p:ext uri="{BB962C8B-B14F-4D97-AF65-F5344CB8AC3E}">
        <p14:creationId xmlns:p14="http://schemas.microsoft.com/office/powerpoint/2010/main" val="3550288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p:nvPr/>
        </p:nvSpPr>
        <p:spPr>
          <a:xfrm>
            <a:off x="444911" y="274680"/>
            <a:ext cx="8229240" cy="1142640"/>
          </a:xfrm>
          <a:prstGeom prst="rect">
            <a:avLst/>
          </a:prstGeom>
          <a:noFill/>
          <a:ln w="0">
            <a:noFill/>
          </a:ln>
        </p:spPr>
        <p:txBody>
          <a:bodyPr anchor="b">
            <a:noAutofit/>
          </a:bodyPr>
          <a:lstStyle/>
          <a:p>
            <a:pPr algn="ctr">
              <a:lnSpc>
                <a:spcPct val="100000"/>
              </a:lnSpc>
              <a:tabLst>
                <a:tab pos="3830760" algn="l"/>
              </a:tabLst>
            </a:pPr>
            <a:r>
              <a:rPr lang="en-US" sz="3600" b="1" strike="noStrike" spc="-1" dirty="0">
                <a:solidFill>
                  <a:schemeClr val="accent2"/>
                </a:solidFill>
                <a:latin typeface="Tw Cen MT"/>
              </a:rPr>
              <a:t>Childhood</a:t>
            </a:r>
            <a:endParaRPr lang="ru-RU" sz="3600" b="0" strike="noStrike" spc="-1" dirty="0">
              <a:solidFill>
                <a:schemeClr val="accent2"/>
              </a:solidFill>
              <a:latin typeface="Tw Cen MT"/>
            </a:endParaRPr>
          </a:p>
        </p:txBody>
      </p:sp>
      <p:sp>
        <p:nvSpPr>
          <p:cNvPr id="3" name="Объект 2"/>
          <p:cNvSpPr txBox="1"/>
          <p:nvPr/>
        </p:nvSpPr>
        <p:spPr>
          <a:xfrm>
            <a:off x="457200" y="1600200"/>
            <a:ext cx="8229240" cy="4525560"/>
          </a:xfrm>
          <a:prstGeom prst="rect">
            <a:avLst/>
          </a:prstGeom>
          <a:noFill/>
          <a:ln w="0">
            <a:noFill/>
          </a:ln>
        </p:spPr>
        <p:txBody>
          <a:bodyPr>
            <a:noAutofit/>
          </a:bodyPr>
          <a:lstStyle/>
          <a:p>
            <a:pPr marL="274320" indent="-273960">
              <a:lnSpc>
                <a:spcPct val="100000"/>
              </a:lnSpc>
              <a:spcBef>
                <a:spcPts val="479"/>
              </a:spcBef>
              <a:buClr>
                <a:srgbClr val="ACC2C9"/>
              </a:buClr>
              <a:buFont typeface="Arial"/>
              <a:buChar char="•"/>
            </a:pPr>
            <a:r>
              <a:rPr lang="en-US" sz="2400" b="0" strike="noStrike" spc="-1" dirty="0" smtClean="0">
                <a:solidFill>
                  <a:srgbClr val="FFFFFF"/>
                </a:solidFill>
                <a:latin typeface="Tw Cen MT"/>
              </a:rPr>
              <a:t>Neil Armstrong was </a:t>
            </a:r>
            <a:r>
              <a:rPr lang="en-US" sz="2400" b="0" strike="noStrike" spc="-1" dirty="0">
                <a:solidFill>
                  <a:srgbClr val="FFFFFF"/>
                </a:solidFill>
                <a:latin typeface="Tw Cen MT"/>
              </a:rPr>
              <a:t>born on 5</a:t>
            </a:r>
            <a:r>
              <a:rPr lang="en-US" sz="2400" b="0" strike="noStrike" spc="-1" baseline="30000" dirty="0">
                <a:solidFill>
                  <a:srgbClr val="FFFFFF"/>
                </a:solidFill>
                <a:latin typeface="Tw Cen MT"/>
              </a:rPr>
              <a:t>th</a:t>
            </a:r>
            <a:r>
              <a:rPr lang="en-US" sz="2400" b="0" strike="noStrike" spc="-1" dirty="0">
                <a:solidFill>
                  <a:srgbClr val="FFFFFF"/>
                </a:solidFill>
                <a:latin typeface="Tw Cen MT"/>
              </a:rPr>
              <a:t> </a:t>
            </a:r>
            <a:r>
              <a:rPr lang="ru-RU" sz="2400" b="0" strike="noStrike" spc="-1" dirty="0" smtClean="0">
                <a:solidFill>
                  <a:srgbClr val="FFFFFF"/>
                </a:solidFill>
                <a:latin typeface="Tw Cen MT"/>
              </a:rPr>
              <a:t>А</a:t>
            </a:r>
            <a:r>
              <a:rPr lang="en-US" sz="2400" b="0" strike="noStrike" spc="-1" dirty="0" err="1" smtClean="0">
                <a:solidFill>
                  <a:srgbClr val="FFFFFF"/>
                </a:solidFill>
                <a:latin typeface="Tw Cen MT"/>
              </a:rPr>
              <a:t>ugust</a:t>
            </a:r>
            <a:r>
              <a:rPr lang="en-US" sz="2400" b="0" strike="noStrike" spc="-1" dirty="0">
                <a:solidFill>
                  <a:srgbClr val="FFFFFF"/>
                </a:solidFill>
                <a:latin typeface="Tw Cen MT"/>
              </a:rPr>
              <a:t>, 1930, in Wapakoneta, Ohio State, USA</a:t>
            </a:r>
            <a:endParaRPr lang="ru-RU" sz="2400" b="0" strike="noStrike" spc="-1" dirty="0">
              <a:solidFill>
                <a:srgbClr val="DFE6D0"/>
              </a:solidFill>
              <a:latin typeface="Tw Cen MT"/>
            </a:endParaRPr>
          </a:p>
          <a:p>
            <a:pPr marL="274320" indent="-273960">
              <a:lnSpc>
                <a:spcPct val="100000"/>
              </a:lnSpc>
              <a:spcBef>
                <a:spcPts val="479"/>
              </a:spcBef>
              <a:buClr>
                <a:srgbClr val="ACC2C9"/>
              </a:buClr>
              <a:buFont typeface="Arial"/>
              <a:buChar char="•"/>
            </a:pPr>
            <a:r>
              <a:rPr lang="en-US" sz="2400" b="0" strike="noStrike" spc="-1" dirty="0">
                <a:solidFill>
                  <a:srgbClr val="FFFFFF"/>
                </a:solidFill>
                <a:latin typeface="Tw Cen MT"/>
              </a:rPr>
              <a:t>Stephen Armstrong (father) worked as an auditor for the Ohio state government; </a:t>
            </a:r>
            <a:endParaRPr lang="ru-RU" sz="2400" b="0" strike="noStrike" spc="-1" dirty="0">
              <a:solidFill>
                <a:srgbClr val="DFE6D0"/>
              </a:solidFill>
              <a:latin typeface="Tw Cen MT"/>
            </a:endParaRPr>
          </a:p>
          <a:p>
            <a:pPr marL="274320" indent="-273960">
              <a:lnSpc>
                <a:spcPct val="100000"/>
              </a:lnSpc>
              <a:spcBef>
                <a:spcPts val="479"/>
              </a:spcBef>
              <a:buClr>
                <a:srgbClr val="ACC2C9"/>
              </a:buClr>
              <a:buFont typeface="Arial"/>
              <a:buChar char="•"/>
            </a:pPr>
            <a:r>
              <a:rPr lang="en-US" sz="2400" b="0" strike="noStrike" spc="-1" dirty="0">
                <a:solidFill>
                  <a:srgbClr val="FFFFFF"/>
                </a:solidFill>
                <a:latin typeface="Tw Cen MT"/>
              </a:rPr>
              <a:t>The family moved around the state </a:t>
            </a:r>
            <a:endParaRPr lang="ru-RU" sz="2400" b="0" strike="noStrike" spc="-1" dirty="0">
              <a:solidFill>
                <a:srgbClr val="DFE6D0"/>
              </a:solidFill>
              <a:latin typeface="Tw Cen MT"/>
            </a:endParaRPr>
          </a:p>
          <a:p>
            <a:pPr>
              <a:lnSpc>
                <a:spcPct val="100000"/>
              </a:lnSpc>
              <a:spcBef>
                <a:spcPts val="479"/>
              </a:spcBef>
              <a:tabLst>
                <a:tab pos="0" algn="l"/>
              </a:tabLst>
            </a:pPr>
            <a:r>
              <a:rPr lang="ru-RU" sz="2400" b="0" strike="noStrike" spc="-1" dirty="0">
                <a:solidFill>
                  <a:srgbClr val="FFFFFF"/>
                </a:solidFill>
                <a:latin typeface="Tw Cen MT"/>
              </a:rPr>
              <a:t>    </a:t>
            </a:r>
            <a:r>
              <a:rPr lang="en-US" sz="2400" b="0" strike="noStrike" spc="-1" dirty="0">
                <a:solidFill>
                  <a:srgbClr val="FFFFFF"/>
                </a:solidFill>
                <a:latin typeface="Tw Cen MT"/>
              </a:rPr>
              <a:t>many times after Armstrong's </a:t>
            </a:r>
            <a:endParaRPr lang="ru-RU" sz="2400" b="0" strike="noStrike" spc="-1" dirty="0">
              <a:solidFill>
                <a:srgbClr val="DFE6D0"/>
              </a:solidFill>
              <a:latin typeface="Tw Cen MT"/>
            </a:endParaRPr>
          </a:p>
          <a:p>
            <a:pPr>
              <a:lnSpc>
                <a:spcPct val="100000"/>
              </a:lnSpc>
              <a:spcBef>
                <a:spcPts val="479"/>
              </a:spcBef>
              <a:tabLst>
                <a:tab pos="0" algn="l"/>
              </a:tabLst>
            </a:pPr>
            <a:r>
              <a:rPr lang="ru-RU" sz="2400" b="0" strike="noStrike" spc="-1" dirty="0">
                <a:solidFill>
                  <a:srgbClr val="FFFFFF"/>
                </a:solidFill>
                <a:latin typeface="Tw Cen MT"/>
              </a:rPr>
              <a:t>    </a:t>
            </a:r>
            <a:r>
              <a:rPr lang="en-US" sz="2400" b="0" strike="noStrike" spc="-1" dirty="0">
                <a:solidFill>
                  <a:srgbClr val="FFFFFF"/>
                </a:solidFill>
                <a:latin typeface="Tw Cen MT"/>
              </a:rPr>
              <a:t>birth, living in 20 towns</a:t>
            </a:r>
            <a:endParaRPr lang="ru-RU" sz="2400" b="0" strike="noStrike" spc="-1" dirty="0">
              <a:solidFill>
                <a:srgbClr val="DFE6D0"/>
              </a:solidFill>
              <a:latin typeface="Tw Cen MT"/>
            </a:endParaRPr>
          </a:p>
          <a:p>
            <a:pPr>
              <a:lnSpc>
                <a:spcPct val="100000"/>
              </a:lnSpc>
              <a:spcBef>
                <a:spcPts val="479"/>
              </a:spcBef>
              <a:tabLst>
                <a:tab pos="0" algn="l"/>
              </a:tabLst>
            </a:pPr>
            <a:endParaRPr lang="ru-RU" sz="2400" b="0" strike="noStrike" spc="-1" dirty="0">
              <a:solidFill>
                <a:srgbClr val="DFE6D0"/>
              </a:solidFill>
              <a:latin typeface="Tw Cen MT"/>
            </a:endParaRPr>
          </a:p>
        </p:txBody>
      </p:sp>
      <p:sp>
        <p:nvSpPr>
          <p:cNvPr id="4" name="Рисунок 3"/>
          <p:cNvSpPr/>
          <p:nvPr/>
        </p:nvSpPr>
        <p:spPr>
          <a:xfrm>
            <a:off x="4716016" y="3266280"/>
            <a:ext cx="4320000" cy="3591720"/>
          </a:xfrm>
          <a:prstGeom prst="ellipse">
            <a:avLst/>
          </a:prstGeom>
          <a:blipFill rotWithShape="0">
            <a:blip r:embed="rId2"/>
            <a:stretch/>
          </a:blipFill>
          <a:ln w="0">
            <a:noFill/>
          </a:ln>
          <a:effectLst>
            <a:softEdge rad="112680"/>
          </a:effectLst>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764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Заголовок 1"/>
          <p:cNvSpPr txBox="1"/>
          <p:nvPr/>
        </p:nvSpPr>
        <p:spPr>
          <a:xfrm>
            <a:off x="457200" y="260648"/>
            <a:ext cx="8229240" cy="868640"/>
          </a:xfrm>
          <a:prstGeom prst="rect">
            <a:avLst/>
          </a:prstGeom>
          <a:noFill/>
          <a:ln w="0">
            <a:noFill/>
          </a:ln>
        </p:spPr>
        <p:txBody>
          <a:bodyPr anchor="b">
            <a:noAutofit/>
          </a:bodyPr>
          <a:lstStyle/>
          <a:p>
            <a:pPr algn="ctr">
              <a:lnSpc>
                <a:spcPct val="100000"/>
              </a:lnSpc>
              <a:tabLst>
                <a:tab pos="3830760" algn="l"/>
              </a:tabLst>
            </a:pPr>
            <a:r>
              <a:rPr lang="en-US" sz="3600" b="1" strike="noStrike" spc="-1" dirty="0">
                <a:solidFill>
                  <a:schemeClr val="accent2"/>
                </a:solidFill>
                <a:latin typeface="Tw Cen MT"/>
              </a:rPr>
              <a:t>Flying to the Moon</a:t>
            </a:r>
            <a:endParaRPr lang="ru-RU" sz="3600" b="0" strike="noStrike" spc="-1" dirty="0">
              <a:solidFill>
                <a:schemeClr val="accent2"/>
              </a:solidFill>
              <a:latin typeface="Tw Cen MT"/>
            </a:endParaRPr>
          </a:p>
        </p:txBody>
      </p:sp>
      <p:sp>
        <p:nvSpPr>
          <p:cNvPr id="94" name="Объект 2"/>
          <p:cNvSpPr txBox="1"/>
          <p:nvPr/>
        </p:nvSpPr>
        <p:spPr>
          <a:xfrm>
            <a:off x="457200" y="1600200"/>
            <a:ext cx="8229240" cy="4525560"/>
          </a:xfrm>
          <a:prstGeom prst="rect">
            <a:avLst/>
          </a:prstGeom>
          <a:noFill/>
          <a:ln w="0">
            <a:noFill/>
          </a:ln>
        </p:spPr>
        <p:txBody>
          <a:bodyPr>
            <a:noAutofit/>
          </a:bodyPr>
          <a:lstStyle/>
          <a:p>
            <a:pPr marL="274320" indent="-273960">
              <a:lnSpc>
                <a:spcPct val="100000"/>
              </a:lnSpc>
              <a:spcBef>
                <a:spcPts val="479"/>
              </a:spcBef>
              <a:buClr>
                <a:srgbClr val="ACC2C9"/>
              </a:buClr>
              <a:buFont typeface="Arial"/>
              <a:buChar char="•"/>
            </a:pPr>
            <a:r>
              <a:rPr lang="en-US" sz="2400" b="0" strike="noStrike" spc="-1">
                <a:solidFill>
                  <a:srgbClr val="FFFFFF"/>
                </a:solidFill>
                <a:latin typeface="Tw Cen MT"/>
              </a:rPr>
              <a:t>Armstrong flew to the Moon on spaceship </a:t>
            </a:r>
            <a:r>
              <a:rPr lang="ru-RU" sz="2400" b="0" strike="noStrike" spc="-1">
                <a:solidFill>
                  <a:srgbClr val="FFFFFF"/>
                </a:solidFill>
                <a:latin typeface="Tw Cen MT"/>
              </a:rPr>
              <a:t>«</a:t>
            </a:r>
            <a:r>
              <a:rPr lang="en-US" sz="2400" b="0" strike="noStrike" spc="-1">
                <a:solidFill>
                  <a:srgbClr val="FFFFFF"/>
                </a:solidFill>
                <a:latin typeface="Tw Cen MT"/>
              </a:rPr>
              <a:t>Apollo 11</a:t>
            </a:r>
            <a:r>
              <a:rPr lang="ru-RU" sz="2400" b="0" strike="noStrike" spc="-1">
                <a:solidFill>
                  <a:srgbClr val="FFFFFF"/>
                </a:solidFill>
                <a:latin typeface="Tw Cen MT"/>
              </a:rPr>
              <a:t>»</a:t>
            </a:r>
            <a:r>
              <a:rPr lang="en-US" sz="2400" b="0" strike="noStrike" spc="-1">
                <a:solidFill>
                  <a:srgbClr val="FFFFFF"/>
                </a:solidFill>
                <a:latin typeface="Tw Cen MT"/>
              </a:rPr>
              <a:t>. It was launched 16</a:t>
            </a:r>
            <a:r>
              <a:rPr lang="en-US" sz="2400" b="0" strike="noStrike" spc="-1" baseline="30000">
                <a:solidFill>
                  <a:srgbClr val="FFFFFF"/>
                </a:solidFill>
                <a:latin typeface="Tw Cen MT"/>
              </a:rPr>
              <a:t>th</a:t>
            </a:r>
            <a:r>
              <a:rPr lang="en-US" sz="2400" b="0" strike="noStrike" spc="-1">
                <a:solidFill>
                  <a:srgbClr val="FFFFFF"/>
                </a:solidFill>
                <a:latin typeface="Tw Cen MT"/>
              </a:rPr>
              <a:t> of July of 1969 from space center Kennedy in Florida  </a:t>
            </a:r>
            <a:endParaRPr lang="ru-RU" sz="2400" b="0" strike="noStrike" spc="-1">
              <a:solidFill>
                <a:srgbClr val="DFE6D0"/>
              </a:solidFill>
              <a:latin typeface="Tw Cen MT"/>
            </a:endParaRPr>
          </a:p>
        </p:txBody>
      </p:sp>
      <p:pic>
        <p:nvPicPr>
          <p:cNvPr id="95" name="Рисунок 3"/>
          <p:cNvPicPr/>
          <p:nvPr/>
        </p:nvPicPr>
        <p:blipFill>
          <a:blip r:embed="rId2"/>
          <a:stretch/>
        </p:blipFill>
        <p:spPr>
          <a:xfrm>
            <a:off x="179640" y="2997000"/>
            <a:ext cx="3096000" cy="3662280"/>
          </a:xfrm>
          <a:prstGeom prst="rect">
            <a:avLst/>
          </a:prstGeom>
          <a:ln w="0">
            <a:noFill/>
          </a:ln>
          <a:effectLst>
            <a:softEdge rad="112680"/>
          </a:effectLst>
        </p:spPr>
      </p:pic>
      <p:sp>
        <p:nvSpPr>
          <p:cNvPr id="96" name="TextBox 4"/>
          <p:cNvSpPr/>
          <p:nvPr/>
        </p:nvSpPr>
        <p:spPr>
          <a:xfrm>
            <a:off x="0" y="4635360"/>
            <a:ext cx="853236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0" strike="noStrike" spc="-1" dirty="0">
                <a:solidFill>
                  <a:srgbClr val="FFFFFF"/>
                </a:solidFill>
                <a:latin typeface="Tw Cen MT"/>
              </a:rPr>
              <a:t>Some years ago…</a:t>
            </a:r>
            <a:endParaRPr lang="ru-RU" sz="2000" b="0" strike="noStrike" spc="-1" dirty="0">
              <a:latin typeface="Arial"/>
            </a:endParaRPr>
          </a:p>
        </p:txBody>
      </p:sp>
      <p:pic>
        <p:nvPicPr>
          <p:cNvPr id="97" name="Рисунок 5"/>
          <p:cNvPicPr/>
          <p:nvPr/>
        </p:nvPicPr>
        <p:blipFill>
          <a:blip r:embed="rId3"/>
          <a:stretch/>
        </p:blipFill>
        <p:spPr>
          <a:xfrm>
            <a:off x="5148000" y="3501000"/>
            <a:ext cx="3828960" cy="3212640"/>
          </a:xfrm>
          <a:prstGeom prst="rect">
            <a:avLst/>
          </a:prstGeom>
          <a:ln w="0">
            <a:noFill/>
          </a:ln>
          <a:effectLst>
            <a:softEdge rad="112680"/>
          </a:effectLst>
        </p:spPr>
      </p:pic>
    </p:spTree>
    <p:extLst>
      <p:ext uri="{BB962C8B-B14F-4D97-AF65-F5344CB8AC3E}">
        <p14:creationId xmlns:p14="http://schemas.microsoft.com/office/powerpoint/2010/main" val="131296070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Заголовок 1"/>
          <p:cNvSpPr txBox="1"/>
          <p:nvPr/>
        </p:nvSpPr>
        <p:spPr>
          <a:xfrm>
            <a:off x="457380" y="188640"/>
            <a:ext cx="8229240" cy="1142640"/>
          </a:xfrm>
          <a:prstGeom prst="rect">
            <a:avLst/>
          </a:prstGeom>
          <a:noFill/>
          <a:ln w="0">
            <a:noFill/>
          </a:ln>
        </p:spPr>
        <p:txBody>
          <a:bodyPr anchor="b">
            <a:noAutofit/>
          </a:bodyPr>
          <a:lstStyle/>
          <a:p>
            <a:pPr algn="ctr">
              <a:lnSpc>
                <a:spcPct val="100000"/>
              </a:lnSpc>
              <a:tabLst>
                <a:tab pos="3830760" algn="l"/>
              </a:tabLst>
            </a:pPr>
            <a:r>
              <a:rPr lang="en-US" sz="3600" b="1" strike="noStrike" spc="-1" dirty="0">
                <a:solidFill>
                  <a:schemeClr val="accent2"/>
                </a:solidFill>
                <a:latin typeface="Tw Cen MT"/>
              </a:rPr>
              <a:t>Moon walk</a:t>
            </a:r>
            <a:endParaRPr lang="ru-RU" sz="3600" b="0" strike="noStrike" spc="-1" dirty="0">
              <a:solidFill>
                <a:schemeClr val="accent2"/>
              </a:solidFill>
              <a:latin typeface="Tw Cen MT"/>
            </a:endParaRPr>
          </a:p>
        </p:txBody>
      </p:sp>
      <p:pic>
        <p:nvPicPr>
          <p:cNvPr id="99" name="Объект 3"/>
          <p:cNvPicPr/>
          <p:nvPr/>
        </p:nvPicPr>
        <p:blipFill>
          <a:blip r:embed="rId2"/>
          <a:stretch/>
        </p:blipFill>
        <p:spPr>
          <a:xfrm>
            <a:off x="1763688" y="2937390"/>
            <a:ext cx="4824000" cy="3733560"/>
          </a:xfrm>
          <a:prstGeom prst="rect">
            <a:avLst/>
          </a:prstGeom>
          <a:ln w="0">
            <a:noFill/>
          </a:ln>
          <a:effectLst>
            <a:softEdge rad="112680"/>
          </a:effectLst>
        </p:spPr>
      </p:pic>
      <p:sp>
        <p:nvSpPr>
          <p:cNvPr id="100" name="TextBox 4"/>
          <p:cNvSpPr/>
          <p:nvPr/>
        </p:nvSpPr>
        <p:spPr>
          <a:xfrm>
            <a:off x="280713" y="1556792"/>
            <a:ext cx="8496720" cy="1553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ct val="100000"/>
              </a:lnSpc>
              <a:buClr>
                <a:srgbClr val="000000"/>
              </a:buClr>
              <a:buFont typeface="Arial"/>
              <a:buChar char="•"/>
            </a:pPr>
            <a:r>
              <a:rPr lang="ru-RU" sz="2400" b="0" strike="noStrike" spc="-1" dirty="0">
                <a:latin typeface="Tw Cen MT"/>
              </a:rPr>
              <a:t>20 </a:t>
            </a:r>
            <a:r>
              <a:rPr lang="en-US" sz="2400" b="0" strike="noStrike" spc="-1" dirty="0">
                <a:latin typeface="Tw Cen MT"/>
              </a:rPr>
              <a:t>July Apollo 11 sat to the Moon.</a:t>
            </a:r>
            <a:endParaRPr lang="ru-RU" sz="2400" b="0" strike="noStrike" spc="-1" dirty="0">
              <a:latin typeface="Arial"/>
            </a:endParaRPr>
          </a:p>
          <a:p>
            <a:pPr marL="343080" indent="-342720">
              <a:lnSpc>
                <a:spcPct val="100000"/>
              </a:lnSpc>
              <a:buClr>
                <a:srgbClr val="000000"/>
              </a:buClr>
              <a:buFont typeface="Arial"/>
              <a:buChar char="•"/>
            </a:pPr>
            <a:r>
              <a:rPr lang="en-US" sz="2400" b="0" strike="noStrike" spc="-1" dirty="0">
                <a:latin typeface="Tw Cen MT"/>
              </a:rPr>
              <a:t>He told, that Moon ground was gray, brown and plain</a:t>
            </a:r>
            <a:r>
              <a:rPr lang="ru-RU" sz="2400" b="0" strike="noStrike" spc="-1" dirty="0">
                <a:latin typeface="Tw Cen MT"/>
              </a:rPr>
              <a:t>;</a:t>
            </a:r>
            <a:r>
              <a:rPr lang="en-US" sz="2400" b="0" strike="noStrike" spc="-1" dirty="0">
                <a:latin typeface="Tw Cen MT"/>
              </a:rPr>
              <a:t> there were many craters and little of hills.</a:t>
            </a:r>
            <a:endParaRPr lang="ru-RU" sz="2400" b="0" strike="noStrike" spc="-1" dirty="0">
              <a:latin typeface="Arial"/>
            </a:endParaRPr>
          </a:p>
          <a:p>
            <a:pPr>
              <a:lnSpc>
                <a:spcPct val="100000"/>
              </a:lnSpc>
            </a:pPr>
            <a:endParaRPr lang="ru-RU" sz="2400" b="0" strike="noStrike" spc="-1" dirty="0">
              <a:latin typeface="Arial"/>
            </a:endParaRPr>
          </a:p>
        </p:txBody>
      </p:sp>
    </p:spTree>
    <p:extLst>
      <p:ext uri="{BB962C8B-B14F-4D97-AF65-F5344CB8AC3E}">
        <p14:creationId xmlns:p14="http://schemas.microsoft.com/office/powerpoint/2010/main" val="14815475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pedsovet.su/_load-files/load/27/80/7/f/2-page-3_300.jpg"/>
          <p:cNvPicPr>
            <a:picLocks/>
          </p:cNvPicPr>
          <p:nvPr/>
        </p:nvPicPr>
        <p:blipFill>
          <a:blip r:embed="rId2" cstate="print"/>
          <a:srcRect/>
          <a:stretch>
            <a:fillRect/>
          </a:stretch>
        </p:blipFill>
        <p:spPr bwMode="auto">
          <a:xfrm>
            <a:off x="2123728" y="548680"/>
            <a:ext cx="5040560" cy="3600400"/>
          </a:xfrm>
          <a:prstGeom prst="rect">
            <a:avLst/>
          </a:prstGeom>
          <a:noFill/>
          <a:ln w="9525">
            <a:noFill/>
            <a:miter lim="800000"/>
            <a:headEnd/>
            <a:tailEnd/>
          </a:ln>
        </p:spPr>
      </p:pic>
      <p:sp>
        <p:nvSpPr>
          <p:cNvPr id="3" name="Прямоугольник 2"/>
          <p:cNvSpPr/>
          <p:nvPr/>
        </p:nvSpPr>
        <p:spPr>
          <a:xfrm>
            <a:off x="827584" y="4293096"/>
            <a:ext cx="7344816" cy="2308324"/>
          </a:xfrm>
          <a:prstGeom prst="rect">
            <a:avLst/>
          </a:prstGeom>
        </p:spPr>
        <p:txBody>
          <a:bodyPr wrap="square">
            <a:spAutoFit/>
          </a:bodyPr>
          <a:lstStyle/>
          <a:p>
            <a:pPr algn="ctr"/>
            <a:r>
              <a:rPr lang="en-US" dirty="0"/>
              <a:t>Yuri </a:t>
            </a:r>
            <a:r>
              <a:rPr lang="en-US" dirty="0" err="1"/>
              <a:t>Alekseevich</a:t>
            </a:r>
            <a:r>
              <a:rPr lang="en-US" dirty="0"/>
              <a:t> Gagarin was born on March 9, 1934, in the village of </a:t>
            </a:r>
            <a:r>
              <a:rPr lang="en-US" dirty="0" err="1"/>
              <a:t>Klushino</a:t>
            </a:r>
            <a:r>
              <a:rPr lang="en-US" dirty="0"/>
              <a:t> (now </a:t>
            </a:r>
            <a:r>
              <a:rPr lang="en-US" dirty="0" err="1"/>
              <a:t>Gagarinsky</a:t>
            </a:r>
            <a:r>
              <a:rPr lang="en-US" dirty="0"/>
              <a:t> district of the Smolensk region). By origin, he comes from peasants: his father is a carpenter, his mother worked on a farm. In 1941, the war interrupted his studies at school. After the war, the Gagarin family moved to the city of </a:t>
            </a:r>
            <a:r>
              <a:rPr lang="en-US" dirty="0" err="1"/>
              <a:t>Gzhatsk</a:t>
            </a:r>
            <a:r>
              <a:rPr lang="en-US" dirty="0"/>
              <a:t>, where Yuri, after graduating from a craft school and evening school, enters the Saratov Industrial College and enlists in a flight club. In 1955, he was drafted into the army, where he was sent to an aviation school.</a:t>
            </a:r>
            <a:endParaRPr lang="ru-RU" dirty="0"/>
          </a:p>
        </p:txBody>
      </p:sp>
    </p:spTree>
    <p:extLst>
      <p:ext uri="{BB962C8B-B14F-4D97-AF65-F5344CB8AC3E}">
        <p14:creationId xmlns:p14="http://schemas.microsoft.com/office/powerpoint/2010/main" val="3977014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mp;Kcy;&amp;acy;&amp;rcy;&amp;tcy;&amp;icy;&amp;ncy;&amp;kcy;&amp;icy; &amp;pcy;&amp;ocy; &amp;zcy;&amp;acy;&amp;pcy;&amp;rcy;&amp;ocy;&amp;scy;&amp;ucy; &quot;&amp;fcy;&amp;ocy;&amp;tcy;&amp;ocy; &amp;gcy;&amp;acy;&amp;gcy;&amp;acy;&amp;rcy;&amp;icy;&amp;ncy;&amp;acy; &amp;vcy; &amp;scy;&amp;kcy;&amp;acy;&amp;fcy;&amp;acy;&amp;ncy;&amp;dcy;&amp;rcy;&amp;iecy;&quot;"/>
          <p:cNvPicPr/>
          <p:nvPr/>
        </p:nvPicPr>
        <p:blipFill>
          <a:blip r:embed="rId2" cstate="print"/>
          <a:srcRect/>
          <a:stretch>
            <a:fillRect/>
          </a:stretch>
        </p:blipFill>
        <p:spPr bwMode="auto">
          <a:xfrm>
            <a:off x="1907704" y="620688"/>
            <a:ext cx="5006363" cy="3324225"/>
          </a:xfrm>
          <a:prstGeom prst="rect">
            <a:avLst/>
          </a:prstGeom>
          <a:noFill/>
          <a:ln w="9525">
            <a:noFill/>
            <a:miter lim="800000"/>
            <a:headEnd/>
            <a:tailEnd/>
          </a:ln>
        </p:spPr>
      </p:pic>
      <p:sp>
        <p:nvSpPr>
          <p:cNvPr id="4" name="Прямоугольник 3"/>
          <p:cNvSpPr/>
          <p:nvPr/>
        </p:nvSpPr>
        <p:spPr>
          <a:xfrm>
            <a:off x="611560" y="4221088"/>
            <a:ext cx="7920880" cy="1754326"/>
          </a:xfrm>
          <a:prstGeom prst="rect">
            <a:avLst/>
          </a:prstGeom>
        </p:spPr>
        <p:txBody>
          <a:bodyPr wrap="square">
            <a:spAutoFit/>
          </a:bodyPr>
          <a:lstStyle/>
          <a:p>
            <a:pPr algn="ctr"/>
            <a:r>
              <a:rPr lang="en-US" dirty="0"/>
              <a:t>On December 9, 1959, Gagarin was enrolled in a group of candidates for astronauts, where regular classes began. On April 12, 1961, the </a:t>
            </a:r>
            <a:r>
              <a:rPr lang="en-US" dirty="0" err="1"/>
              <a:t>Vostok</a:t>
            </a:r>
            <a:r>
              <a:rPr lang="en-US" dirty="0"/>
              <a:t> rocket was launched from the launch pad of the </a:t>
            </a:r>
            <a:r>
              <a:rPr lang="en-US" dirty="0" err="1" smtClean="0"/>
              <a:t>Baik</a:t>
            </a:r>
            <a:r>
              <a:rPr lang="ru-RU" dirty="0"/>
              <a:t>о</a:t>
            </a:r>
            <a:r>
              <a:rPr lang="en-US" dirty="0" err="1" smtClean="0"/>
              <a:t>nur</a:t>
            </a:r>
            <a:r>
              <a:rPr lang="en-US" dirty="0" smtClean="0"/>
              <a:t> under </a:t>
            </a:r>
            <a:r>
              <a:rPr lang="en-US" dirty="0"/>
              <a:t>the control of Yuri Gagarin. He made the first space flight in human history. For this feat, he was awarded the title Hero of the Soviet Union. Day - April 12 - declared a holiday - Cosmonautics Day.</a:t>
            </a:r>
            <a:endParaRPr lang="ru-RU" dirty="0"/>
          </a:p>
        </p:txBody>
      </p:sp>
    </p:spTree>
    <p:extLst>
      <p:ext uri="{BB962C8B-B14F-4D97-AF65-F5344CB8AC3E}">
        <p14:creationId xmlns:p14="http://schemas.microsoft.com/office/powerpoint/2010/main" val="396436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mp;Pcy;&amp;acy;&amp;mcy;&amp;yacy;&amp;tcy;&amp;ncy;&amp;icy;&amp;kcy; &amp;YUcy;&amp;rcy;&amp;icy;&amp;yucy; &amp;Gcy;&amp;acy;&amp;gcy;&amp;acy;&amp;rcy;&amp;icy;&amp;ncy;&amp;ucy; &amp;ncy;&amp;acy; &amp;pcy;&amp;lcy;&amp;ocy;&amp;shchcy;&amp;acy;&amp;dcy;&amp;icy; &amp;Gcy;&amp;acy;&amp;gcy;&amp;acy;&amp;rcy;&amp;icy;&amp;ncy;&amp;acy;"/>
          <p:cNvPicPr/>
          <p:nvPr/>
        </p:nvPicPr>
        <p:blipFill>
          <a:blip r:embed="rId2" cstate="print"/>
          <a:srcRect/>
          <a:stretch>
            <a:fillRect/>
          </a:stretch>
        </p:blipFill>
        <p:spPr bwMode="auto">
          <a:xfrm>
            <a:off x="1835696" y="404664"/>
            <a:ext cx="4945732" cy="3268960"/>
          </a:xfrm>
          <a:prstGeom prst="rect">
            <a:avLst/>
          </a:prstGeom>
          <a:noFill/>
          <a:ln w="9525">
            <a:noFill/>
            <a:miter lim="800000"/>
            <a:headEnd/>
            <a:tailEnd/>
          </a:ln>
        </p:spPr>
      </p:pic>
      <p:sp>
        <p:nvSpPr>
          <p:cNvPr id="3" name="Прямоугольник 2"/>
          <p:cNvSpPr/>
          <p:nvPr/>
        </p:nvSpPr>
        <p:spPr>
          <a:xfrm>
            <a:off x="395536" y="4005064"/>
            <a:ext cx="8424936" cy="1754326"/>
          </a:xfrm>
          <a:prstGeom prst="rect">
            <a:avLst/>
          </a:prstGeom>
        </p:spPr>
        <p:txBody>
          <a:bodyPr wrap="square">
            <a:spAutoFit/>
          </a:bodyPr>
          <a:lstStyle/>
          <a:p>
            <a:pPr algn="ctr"/>
            <a:r>
              <a:rPr lang="en-US" dirty="0"/>
              <a:t>March 27, 1968 Gagarin died during one of the training flights.</a:t>
            </a:r>
            <a:endParaRPr lang="ru-RU" dirty="0"/>
          </a:p>
          <a:p>
            <a:pPr algn="ctr"/>
            <a:r>
              <a:rPr lang="en-US" dirty="0"/>
              <a:t>The phrase - he said "Let's go!" - has become a kind of symbol of the new, cosmic era of mankind. In honor of the world's first astronaut, countless Russian streets and schools are named. In his honor, his hometown of </a:t>
            </a:r>
            <a:r>
              <a:rPr lang="en-US" dirty="0" err="1"/>
              <a:t>Gzhatsk</a:t>
            </a:r>
            <a:r>
              <a:rPr lang="en-US" dirty="0"/>
              <a:t> was renamed Gagarin. The monument to Yuri </a:t>
            </a:r>
            <a:r>
              <a:rPr lang="en-US" dirty="0" err="1"/>
              <a:t>Alekseevich</a:t>
            </a:r>
            <a:r>
              <a:rPr lang="en-US" dirty="0"/>
              <a:t> Gagarin is located in Moscow on </a:t>
            </a:r>
            <a:r>
              <a:rPr lang="en-US" dirty="0" err="1"/>
              <a:t>Leninsky</a:t>
            </a:r>
            <a:r>
              <a:rPr lang="en-US" dirty="0"/>
              <a:t> </a:t>
            </a:r>
            <a:r>
              <a:rPr lang="en-US" dirty="0" err="1"/>
              <a:t>Prospekt</a:t>
            </a:r>
            <a:r>
              <a:rPr lang="en-US" dirty="0"/>
              <a:t>.</a:t>
            </a:r>
            <a:endParaRPr lang="ru-RU" dirty="0"/>
          </a:p>
        </p:txBody>
      </p:sp>
    </p:spTree>
    <p:extLst>
      <p:ext uri="{BB962C8B-B14F-4D97-AF65-F5344CB8AC3E}">
        <p14:creationId xmlns:p14="http://schemas.microsoft.com/office/powerpoint/2010/main" val="336593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868144" y="202415"/>
            <a:ext cx="3004910" cy="4049695"/>
          </a:xfrm>
          <a:prstGeom prst="rect">
            <a:avLst/>
          </a:prstGeom>
        </p:spPr>
      </p:pic>
      <p:sp>
        <p:nvSpPr>
          <p:cNvPr id="3" name="Прямоугольник 2"/>
          <p:cNvSpPr/>
          <p:nvPr/>
        </p:nvSpPr>
        <p:spPr>
          <a:xfrm>
            <a:off x="467544" y="620688"/>
            <a:ext cx="4608512" cy="646331"/>
          </a:xfrm>
          <a:prstGeom prst="rect">
            <a:avLst/>
          </a:prstGeom>
        </p:spPr>
        <p:txBody>
          <a:bodyPr wrap="square">
            <a:spAutoFit/>
          </a:bodyPr>
          <a:lstStyle/>
          <a:p>
            <a:r>
              <a:rPr lang="ru-RU" sz="3600" dirty="0" err="1">
                <a:solidFill>
                  <a:schemeClr val="tx1">
                    <a:lumMod val="95000"/>
                  </a:schemeClr>
                </a:solidFill>
              </a:rPr>
              <a:t>Valentina</a:t>
            </a:r>
            <a:r>
              <a:rPr lang="ru-RU" sz="3600" dirty="0">
                <a:solidFill>
                  <a:schemeClr val="tx1">
                    <a:lumMod val="95000"/>
                  </a:schemeClr>
                </a:solidFill>
              </a:rPr>
              <a:t> </a:t>
            </a:r>
            <a:r>
              <a:rPr lang="ru-RU" sz="3600" dirty="0" err="1">
                <a:solidFill>
                  <a:schemeClr val="tx1">
                    <a:lumMod val="95000"/>
                  </a:schemeClr>
                </a:solidFill>
              </a:rPr>
              <a:t>Tereshkova</a:t>
            </a:r>
            <a:endParaRPr lang="ru-RU" sz="3600" dirty="0"/>
          </a:p>
        </p:txBody>
      </p:sp>
      <p:sp>
        <p:nvSpPr>
          <p:cNvPr id="4" name="Прямоугольник 3"/>
          <p:cNvSpPr/>
          <p:nvPr/>
        </p:nvSpPr>
        <p:spPr>
          <a:xfrm>
            <a:off x="683568" y="2708920"/>
            <a:ext cx="4752528" cy="2308324"/>
          </a:xfrm>
          <a:prstGeom prst="rect">
            <a:avLst/>
          </a:prstGeom>
        </p:spPr>
        <p:txBody>
          <a:bodyPr wrap="square">
            <a:spAutoFit/>
          </a:bodyPr>
          <a:lstStyle/>
          <a:p>
            <a:pPr algn="ctr"/>
            <a:r>
              <a:rPr lang="en-US" dirty="0">
                <a:solidFill>
                  <a:schemeClr val="tx1">
                    <a:lumMod val="95000"/>
                  </a:schemeClr>
                </a:solidFill>
              </a:rPr>
              <a:t>At the age of 22 she made her first parachute jump in the local aviation club. She was keen on skydiving and she was noticed by the people from the Soviet space program, who wanted to put a woman in space in the early 1960s. Tereshkova was skilled enough for that. In February 1962 she began intensive training to become a cosmonaut.</a:t>
            </a:r>
            <a:endParaRPr lang="ru-RU" dirty="0"/>
          </a:p>
        </p:txBody>
      </p:sp>
    </p:spTree>
    <p:extLst>
      <p:ext uri="{BB962C8B-B14F-4D97-AF65-F5344CB8AC3E}">
        <p14:creationId xmlns:p14="http://schemas.microsoft.com/office/powerpoint/2010/main" val="180340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95536" y="260648"/>
            <a:ext cx="2718559" cy="3751611"/>
          </a:xfrm>
          <a:prstGeom prst="rect">
            <a:avLst/>
          </a:prstGeom>
        </p:spPr>
      </p:pic>
      <p:sp>
        <p:nvSpPr>
          <p:cNvPr id="3" name="Прямоугольник 2"/>
          <p:cNvSpPr/>
          <p:nvPr/>
        </p:nvSpPr>
        <p:spPr>
          <a:xfrm>
            <a:off x="3923928" y="1268760"/>
            <a:ext cx="4572000" cy="4832092"/>
          </a:xfrm>
          <a:prstGeom prst="rect">
            <a:avLst/>
          </a:prstGeom>
        </p:spPr>
        <p:txBody>
          <a:bodyPr>
            <a:spAutoFit/>
          </a:bodyPr>
          <a:lstStyle/>
          <a:p>
            <a:pPr algn="ctr"/>
            <a:r>
              <a:rPr lang="en-US" sz="2800" dirty="0"/>
              <a:t>In 1963 Tereshkova was selected to the second flight in the </a:t>
            </a:r>
            <a:r>
              <a:rPr lang="en-US" sz="2800" dirty="0" err="1"/>
              <a:t>Vostok</a:t>
            </a:r>
            <a:r>
              <a:rPr lang="en-US" sz="2800" dirty="0"/>
              <a:t> program and on the 16th of June </a:t>
            </a:r>
            <a:r>
              <a:rPr lang="en-US" sz="2800" dirty="0" err="1"/>
              <a:t>Vostok</a:t>
            </a:r>
            <a:r>
              <a:rPr lang="en-US" sz="2800" dirty="0"/>
              <a:t> 6 was launched into space. Tereshkova didn’t guide the spacecraft, it was guided by an automatic control system. On June 19 Tereshkova successfully parachuted to the earth.</a:t>
            </a:r>
            <a:endParaRPr lang="ru-RU" sz="2800" dirty="0"/>
          </a:p>
        </p:txBody>
      </p:sp>
    </p:spTree>
    <p:extLst>
      <p:ext uri="{BB962C8B-B14F-4D97-AF65-F5344CB8AC3E}">
        <p14:creationId xmlns:p14="http://schemas.microsoft.com/office/powerpoint/2010/main" val="103777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un9-39.userapi.com/impg/8TmrPCoRrW6k9cSE53KTjcXfLutm9iihFyV1KQ/eaTfHFQE65Q.jpg?size=690x391&amp;quality=96&amp;proxy=1&amp;sign=f69f238575e574f1c9c0373d03e52f1b&amp;type=album"/>
          <p:cNvPicPr>
            <a:picLocks noChangeAspect="1" noChangeArrowheads="1"/>
          </p:cNvPicPr>
          <p:nvPr/>
        </p:nvPicPr>
        <p:blipFill rotWithShape="1">
          <a:blip r:embed="rId2">
            <a:extLst>
              <a:ext uri="{28A0092B-C50C-407E-A947-70E740481C1C}">
                <a14:useLocalDpi xmlns:a14="http://schemas.microsoft.com/office/drawing/2010/main" val="0"/>
              </a:ext>
            </a:extLst>
          </a:blip>
          <a:srcRect l="9167" t="3422" r="4138" b="4156"/>
          <a:stretch/>
        </p:blipFill>
        <p:spPr bwMode="auto">
          <a:xfrm>
            <a:off x="400631" y="857838"/>
            <a:ext cx="8309123" cy="501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11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un9-74.userapi.com/impg/XzEf78EQBreMFd2Bmy9Tr2teyiEB6cIgEVdFZw/jtgp3fztMGg.jpg?size=640x336&amp;quality=96&amp;proxy=1&amp;sign=76792df5310d95fda91d3d6bd815ed4b&amp;type=album"/>
          <p:cNvPicPr>
            <a:picLocks noChangeAspect="1" noChangeArrowheads="1"/>
          </p:cNvPicPr>
          <p:nvPr/>
        </p:nvPicPr>
        <p:blipFill rotWithShape="1">
          <a:blip r:embed="rId2">
            <a:extLst>
              <a:ext uri="{28A0092B-C50C-407E-A947-70E740481C1C}">
                <a14:useLocalDpi xmlns:a14="http://schemas.microsoft.com/office/drawing/2010/main" val="0"/>
              </a:ext>
            </a:extLst>
          </a:blip>
          <a:srcRect l="7340" t="12668" r="21681" b="13106"/>
          <a:stretch/>
        </p:blipFill>
        <p:spPr bwMode="auto">
          <a:xfrm>
            <a:off x="447936" y="1124744"/>
            <a:ext cx="8262916"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5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un9-62.userapi.com/impf/grUmzanrSdj3AhZ6B3mjuFio0j-k3xcb3hlDww/0dkK8fSDV1M.jpg?size=720x1069&amp;quality=96&amp;proxy=1&amp;sign=0c776791b497134a7b9637c9d8d72056&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16632"/>
            <a:ext cx="5184576" cy="6592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5531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42</TotalTime>
  <Words>799</Words>
  <Application>Microsoft Office PowerPoint</Application>
  <PresentationFormat>Экран (4:3)</PresentationFormat>
  <Paragraphs>29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Базовая</vt:lpstr>
      <vt:lpstr>COSMONAUTS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COSMONAUTS</dc:title>
  <dc:creator>HOME</dc:creator>
  <cp:lastModifiedBy>KABINET42-UCHITEL</cp:lastModifiedBy>
  <cp:revision>7</cp:revision>
  <dcterms:created xsi:type="dcterms:W3CDTF">2021-02-17T15:07:20Z</dcterms:created>
  <dcterms:modified xsi:type="dcterms:W3CDTF">2021-04-06T21:21:41Z</dcterms:modified>
</cp:coreProperties>
</file>