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66" r:id="rId2"/>
    <p:sldId id="267" r:id="rId3"/>
    <p:sldId id="258" r:id="rId4"/>
    <p:sldId id="265" r:id="rId5"/>
    <p:sldId id="264" r:id="rId6"/>
    <p:sldId id="259" r:id="rId7"/>
    <p:sldId id="263" r:id="rId8"/>
    <p:sldId id="260" r:id="rId9"/>
    <p:sldId id="256" r:id="rId10"/>
    <p:sldId id="257" r:id="rId11"/>
    <p:sldId id="261" r:id="rId12"/>
    <p:sldId id="262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DDEAA-EBC6-4B40-ABC3-A6A0740575ED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05D2E-D752-4A61-88AF-EDB38D34A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238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5pPr>
            <a:lvl6pPr marL="2204550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6pPr>
            <a:lvl7pPr marL="2605377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7pPr>
            <a:lvl8pPr marL="3006204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8pPr>
            <a:lvl9pPr marL="3407032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F9C753F-EFD2-45CC-840F-C5429EA8EE6A}" type="slidenum">
              <a:rPr lang="ru-RU" altLang="ru-RU" sz="120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ru-RU" altLang="ru-RU" sz="1200"/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5pPr>
            <a:lvl6pPr marL="2204550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6pPr>
            <a:lvl7pPr marL="2605377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7pPr>
            <a:lvl8pPr marL="3006204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8pPr>
            <a:lvl9pPr marL="3407032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8C60285-8CC9-4D78-8B29-65C7D145FE8B}" type="slidenum">
              <a:rPr lang="ru-RU" altLang="ru-RU" sz="120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ru-RU" altLang="ru-RU" sz="1200"/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5pPr>
            <a:lvl6pPr marL="2204550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6pPr>
            <a:lvl7pPr marL="2605377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7pPr>
            <a:lvl8pPr marL="3006204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8pPr>
            <a:lvl9pPr marL="3407032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8C60285-8CC9-4D78-8B29-65C7D145FE8B}" type="slidenum">
              <a:rPr lang="ru-RU" altLang="ru-RU" sz="120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ru-RU" altLang="ru-RU" sz="1200"/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5pPr>
            <a:lvl6pPr marL="2204550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6pPr>
            <a:lvl7pPr marL="2605377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7pPr>
            <a:lvl8pPr marL="3006204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8pPr>
            <a:lvl9pPr marL="3407032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8C60285-8CC9-4D78-8B29-65C7D145FE8B}" type="slidenum">
              <a:rPr lang="ru-RU" altLang="ru-RU" sz="120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ru-RU" altLang="ru-RU" sz="1200"/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5pPr>
            <a:lvl6pPr marL="2204550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6pPr>
            <a:lvl7pPr marL="2605377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7pPr>
            <a:lvl8pPr marL="3006204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8pPr>
            <a:lvl9pPr marL="3407032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3252" algn="l"/>
                <a:tab pos="1267895" algn="l"/>
                <a:tab pos="1902538" algn="l"/>
                <a:tab pos="253718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8C60285-8CC9-4D78-8B29-65C7D145FE8B}" type="slidenum">
              <a:rPr lang="ru-RU" altLang="ru-RU" sz="120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ru-RU" altLang="ru-RU" sz="1200"/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CFA5-F7B1-4714-A40D-A44BB8247A45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CFFD-E131-4A3C-85AF-20AF011E216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CFA5-F7B1-4714-A40D-A44BB8247A45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CFFD-E131-4A3C-85AF-20AF011E21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CFA5-F7B1-4714-A40D-A44BB8247A45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CFFD-E131-4A3C-85AF-20AF011E21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CFA5-F7B1-4714-A40D-A44BB8247A45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CFFD-E131-4A3C-85AF-20AF011E21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CFA5-F7B1-4714-A40D-A44BB8247A45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5DCCFFD-E131-4A3C-85AF-20AF011E216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CFA5-F7B1-4714-A40D-A44BB8247A45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CFFD-E131-4A3C-85AF-20AF011E21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CFA5-F7B1-4714-A40D-A44BB8247A45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CFFD-E131-4A3C-85AF-20AF011E21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CFA5-F7B1-4714-A40D-A44BB8247A45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CFFD-E131-4A3C-85AF-20AF011E21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CFA5-F7B1-4714-A40D-A44BB8247A45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CFFD-E131-4A3C-85AF-20AF011E21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CFA5-F7B1-4714-A40D-A44BB8247A45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CFFD-E131-4A3C-85AF-20AF011E21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CFA5-F7B1-4714-A40D-A44BB8247A45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CFFD-E131-4A3C-85AF-20AF011E21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EB4CFA5-F7B1-4714-A40D-A44BB8247A45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5DCCFFD-E131-4A3C-85AF-20AF011E216E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785813" y="428625"/>
            <a:ext cx="77152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1pPr>
            <a:lvl2pPr>
              <a:lnSpc>
                <a:spcPct val="11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2pPr>
            <a:lvl3pPr>
              <a:lnSpc>
                <a:spcPct val="11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3pPr>
            <a:lvl4pPr>
              <a:lnSpc>
                <a:spcPct val="11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4pPr>
            <a:lvl5pPr>
              <a:lnSpc>
                <a:spcPct val="11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600" i="1" dirty="0"/>
              <a:t>АЗБУКА ПОБЕДЫ</a:t>
            </a: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644900"/>
            <a:ext cx="32019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1116013" y="1643063"/>
            <a:ext cx="69119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5400" b="1" i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«Памятники </a:t>
            </a:r>
            <a:r>
              <a:rPr lang="ru-RU" altLang="ru-RU" sz="5400" b="1" i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Победы»</a:t>
            </a: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3276600" y="3305175"/>
            <a:ext cx="577215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Составители:</a:t>
            </a:r>
          </a:p>
          <a:p>
            <a:pPr algn="r"/>
            <a:r>
              <a:rPr lang="ru-RU" altLang="ru-RU" b="1" dirty="0" err="1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Алимушкина</a:t>
            </a:r>
            <a:r>
              <a:rPr lang="ru-RU" altLang="ru-RU" b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Наталья </a:t>
            </a:r>
            <a:r>
              <a:rPr lang="ru-RU" altLang="ru-RU" b="1" dirty="0" err="1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Илдусовна</a:t>
            </a:r>
            <a:r>
              <a:rPr lang="ru-RU" altLang="ru-RU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,</a:t>
            </a:r>
          </a:p>
          <a:p>
            <a:pPr algn="r"/>
            <a:r>
              <a:rPr lang="ru-RU" altLang="ru-RU" i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заведующая библиотекой, учитель;</a:t>
            </a:r>
          </a:p>
          <a:p>
            <a:pPr algn="r"/>
            <a:r>
              <a:rPr lang="ru-RU" altLang="ru-RU" b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Сурикова Диана Анатольевна</a:t>
            </a:r>
            <a:r>
              <a:rPr lang="ru-RU" altLang="ru-RU" i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, зам. директора по ВР</a:t>
            </a:r>
            <a:r>
              <a:rPr lang="ru-RU" altLang="ru-RU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;</a:t>
            </a:r>
          </a:p>
          <a:p>
            <a:r>
              <a:rPr lang="ru-RU" altLang="ru-RU" b="1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     </a:t>
            </a:r>
            <a:r>
              <a:rPr lang="ru-RU" altLang="ru-RU" b="1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Васина 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Виктория Владимировна</a:t>
            </a:r>
            <a:r>
              <a:rPr lang="ru-RU" altLang="ru-RU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, </a:t>
            </a:r>
            <a:r>
              <a:rPr lang="ru-RU" altLang="ru-RU" i="1" dirty="0" err="1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кл.рук</a:t>
            </a:r>
            <a:r>
              <a:rPr lang="ru-RU" altLang="ru-RU" i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. </a:t>
            </a:r>
            <a:r>
              <a:rPr lang="ru-RU" altLang="ru-RU" i="1" dirty="0" smtClean="0">
                <a:latin typeface="Times New Roman" pitchFamily="16" charset="0"/>
                <a:cs typeface="Times New Roman" pitchFamily="16" charset="0"/>
              </a:rPr>
              <a:t>8</a:t>
            </a:r>
            <a:r>
              <a:rPr lang="ru-RU" altLang="ru-RU" i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altLang="ru-RU" i="1" dirty="0" err="1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кл</a:t>
            </a:r>
            <a:r>
              <a:rPr lang="ru-RU" altLang="ru-RU" i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. «А»,</a:t>
            </a:r>
          </a:p>
          <a:p>
            <a:pPr algn="r"/>
            <a:r>
              <a:rPr lang="ru-RU" altLang="ru-RU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Тарасова Наталия Александровна</a:t>
            </a:r>
            <a:r>
              <a:rPr lang="ru-RU" altLang="ru-RU" i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, </a:t>
            </a:r>
            <a:r>
              <a:rPr lang="ru-RU" altLang="ru-RU" i="1" dirty="0" err="1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кл.рук</a:t>
            </a:r>
            <a:r>
              <a:rPr lang="ru-RU" altLang="ru-RU" i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. </a:t>
            </a:r>
            <a:r>
              <a:rPr lang="ru-RU" altLang="ru-RU" i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8 </a:t>
            </a:r>
            <a:r>
              <a:rPr lang="ru-RU" altLang="ru-RU" i="1" dirty="0" err="1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кл</a:t>
            </a:r>
            <a:r>
              <a:rPr lang="ru-RU" altLang="ru-RU" i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. «Б»,</a:t>
            </a:r>
          </a:p>
          <a:p>
            <a:pPr algn="r"/>
            <a:r>
              <a:rPr lang="ru-RU" altLang="ru-RU" b="1" dirty="0" err="1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Полилова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Ирина Валерьевна</a:t>
            </a:r>
            <a:r>
              <a:rPr lang="ru-RU" altLang="ru-RU" i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, </a:t>
            </a:r>
            <a:r>
              <a:rPr lang="ru-RU" altLang="ru-RU" i="1" dirty="0" err="1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кл.рук</a:t>
            </a:r>
            <a:r>
              <a:rPr lang="ru-RU" altLang="ru-RU" i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. </a:t>
            </a:r>
            <a:r>
              <a:rPr lang="ru-RU" altLang="ru-RU" i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8 </a:t>
            </a:r>
            <a:r>
              <a:rPr lang="ru-RU" altLang="ru-RU" i="1" dirty="0" err="1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кл</a:t>
            </a:r>
            <a:r>
              <a:rPr lang="ru-RU" altLang="ru-RU" i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. «В»,</a:t>
            </a:r>
          </a:p>
          <a:p>
            <a:pPr algn="r"/>
            <a:r>
              <a:rPr lang="ru-RU" altLang="ru-RU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Кондрашова Галина Михайловна,</a:t>
            </a:r>
            <a:r>
              <a:rPr lang="ru-RU" altLang="ru-RU" i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altLang="ru-RU" i="1" dirty="0" err="1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кл.рук</a:t>
            </a:r>
            <a:r>
              <a:rPr lang="ru-RU" altLang="ru-RU" i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. </a:t>
            </a:r>
            <a:r>
              <a:rPr lang="ru-RU" altLang="ru-RU" i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8 </a:t>
            </a:r>
            <a:r>
              <a:rPr lang="ru-RU" altLang="ru-RU" i="1" dirty="0" err="1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кл</a:t>
            </a:r>
            <a:r>
              <a:rPr lang="ru-RU" altLang="ru-RU" i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. «Г»,</a:t>
            </a:r>
          </a:p>
          <a:p>
            <a:pPr algn="r"/>
            <a:endParaRPr lang="ru-RU" altLang="ru-RU" i="1" dirty="0">
              <a:solidFill>
                <a:schemeClr val="tx1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/>
            <a:r>
              <a:rPr lang="ru-RU" altLang="ru-RU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МБОУ СОШ №6</a:t>
            </a:r>
          </a:p>
          <a:p>
            <a:pPr algn="ctr"/>
            <a:r>
              <a:rPr lang="ru-RU" altLang="ru-RU" dirty="0" err="1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г.Сасово</a:t>
            </a:r>
            <a:r>
              <a:rPr lang="ru-RU" altLang="ru-RU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, 2020 г.</a:t>
            </a:r>
          </a:p>
        </p:txBody>
      </p:sp>
    </p:spTree>
    <p:extLst>
      <p:ext uri="{BB962C8B-B14F-4D97-AF65-F5344CB8AC3E}">
        <p14:creationId xmlns:p14="http://schemas.microsoft.com/office/powerpoint/2010/main" val="3683424716"/>
      </p:ext>
    </p:extLst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ww.lowvolga.ru/wp-content/uploads/2019/12/rodinamat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7909856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7858" y="5877272"/>
            <a:ext cx="5087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Скульптура «Родина-мать зовет»,</a:t>
            </a:r>
          </a:p>
          <a:p>
            <a:pPr algn="ctr"/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г. Волгоград</a:t>
            </a:r>
            <a:endParaRPr lang="ru-RU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8048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rina-foto.ru/upload/medialibrary/b88/%D0%A4%D0%B5%D0%BE%D0%B4%D0%BE%D1%81%D0%B8%D1%8F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830391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11692" y="5733256"/>
            <a:ext cx="5274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Памятник Феодосийскому десанту,</a:t>
            </a:r>
          </a:p>
          <a:p>
            <a:pPr algn="ctr"/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г. Феодосия</a:t>
            </a:r>
            <a:endParaRPr lang="ru-RU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1608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bs.twimg.com/media/D5tvRhBXoAECsv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617454" cy="5046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726615"/>
            <a:ext cx="8832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Территория мемориала  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«Вечный огонь»,</a:t>
            </a: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г.Щекино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6492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785813" y="428625"/>
            <a:ext cx="77152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1pPr>
            <a:lvl2pPr>
              <a:lnSpc>
                <a:spcPct val="11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2pPr>
            <a:lvl3pPr>
              <a:lnSpc>
                <a:spcPct val="11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3pPr>
            <a:lvl4pPr>
              <a:lnSpc>
                <a:spcPct val="11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4pPr>
            <a:lvl5pPr>
              <a:lnSpc>
                <a:spcPct val="11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600" i="1"/>
              <a:t>АЗБУКА ПОБЕДЫ</a:t>
            </a:r>
          </a:p>
        </p:txBody>
      </p:sp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1116013" y="1643063"/>
            <a:ext cx="7127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800" b="1" i="1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«Памятники </a:t>
            </a:r>
            <a:r>
              <a:rPr lang="ru-RU" altLang="ru-RU" sz="4800" b="1" i="1" dirty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Победы»</a:t>
            </a: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3859323" y="2564904"/>
            <a:ext cx="49799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6000" b="1" dirty="0" smtClean="0">
                <a:latin typeface="Times New Roman" pitchFamily="16" charset="0"/>
                <a:cs typeface="Times New Roman" pitchFamily="16" charset="0"/>
              </a:rPr>
              <a:t>8</a:t>
            </a:r>
            <a:r>
              <a:rPr lang="ru-RU" altLang="ru-RU" sz="6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«Б» </a:t>
            </a:r>
            <a:r>
              <a:rPr lang="ru-RU" altLang="ru-RU" sz="6000" b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класс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7" r="17877"/>
          <a:stretch>
            <a:fillRect/>
          </a:stretch>
        </p:blipFill>
        <p:spPr>
          <a:xfrm>
            <a:off x="5307783" y="3789040"/>
            <a:ext cx="3503971" cy="2429853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7" name="Picture 2" descr="https://sun9-72.userapi.com/Xrb223VyPjhryUQ8_SnUW--BBqXkUR3wMT0nwQ/lt5ZrKfVKb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39781"/>
            <a:ext cx="3744416" cy="332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829334"/>
      </p:ext>
    </p:extLst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8.userapi.com/HWRi2UOAj7PdrbGSkLABzV86X-UzORi5yzBKEA/fmxqf-4bze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07"/>
            <a:ext cx="9143999" cy="685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5445224"/>
            <a:ext cx="2319753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Белые</a:t>
            </a:r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Журавли</a:t>
            </a:r>
          </a:p>
        </p:txBody>
      </p:sp>
    </p:spTree>
    <p:extLst>
      <p:ext uri="{BB962C8B-B14F-4D97-AF65-F5344CB8AC3E}">
        <p14:creationId xmlns:p14="http://schemas.microsoft.com/office/powerpoint/2010/main" val="169779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sun9-20.userapi.com/J0Z10Bs0XDSk5quqvzMPNHtJzdUkVUCaobTj9w/z2Bqvv1ALG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38"/>
            <a:ext cx="91488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6043203"/>
            <a:ext cx="56925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Березовая аллея</a:t>
            </a:r>
            <a:endParaRPr lang="ru-RU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54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8.userapi.com/0ZFqz279JJ8Z5ELQYTq16ZyLmIE7ad9CDmVh6A/_04qfOWAj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044358"/>
            <a:ext cx="89644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Брестская крепость </a:t>
            </a:r>
            <a:endParaRPr lang="ru-RU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0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74.userapi.com/gqgxl-RGsSCHuBZNKz15teh0B2KeiMB7JjZmqw/6XM7mJbPZ0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6176964"/>
            <a:ext cx="92704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</a:t>
            </a:r>
            <a:r>
              <a:rPr lang="ru-RU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амолет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капитана Т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арасова</a:t>
            </a:r>
            <a:endParaRPr lang="ru-RU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29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52.userapi.com/LgsNsLRZD3q58KFSas4fliPo6qlj7UcfeIwErw/bGOtACw3lg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3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57150" y="6099392"/>
            <a:ext cx="90868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«Непокорённый человек»</a:t>
            </a:r>
          </a:p>
        </p:txBody>
      </p:sp>
    </p:spTree>
    <p:extLst>
      <p:ext uri="{BB962C8B-B14F-4D97-AF65-F5344CB8AC3E}">
        <p14:creationId xmlns:p14="http://schemas.microsoft.com/office/powerpoint/2010/main" val="177142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9-55.userapi.com/ELk4IF2ey3xFvP1xTIC5-T5tKIOTotiI_PX_BA/aApdGj2_0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176964"/>
            <a:ext cx="9068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Могила Неизвестного солдата</a:t>
            </a:r>
            <a:endParaRPr lang="ru-RU" sz="4000" b="1" i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43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785813" y="428625"/>
            <a:ext cx="77152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1pPr>
            <a:lvl2pPr>
              <a:lnSpc>
                <a:spcPct val="11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2pPr>
            <a:lvl3pPr>
              <a:lnSpc>
                <a:spcPct val="11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3pPr>
            <a:lvl4pPr>
              <a:lnSpc>
                <a:spcPct val="11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4pPr>
            <a:lvl5pPr>
              <a:lnSpc>
                <a:spcPct val="11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600" i="1"/>
              <a:t>АЗБУКА ПОБЕДЫ</a:t>
            </a:r>
          </a:p>
        </p:txBody>
      </p:sp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1116013" y="1643063"/>
            <a:ext cx="7127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800" b="1" i="1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«Памятники </a:t>
            </a:r>
            <a:r>
              <a:rPr lang="ru-RU" altLang="ru-RU" sz="4800" b="1" i="1" dirty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Победы»</a:t>
            </a: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539750" y="4508500"/>
            <a:ext cx="49799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6000" b="1" dirty="0" smtClean="0">
                <a:latin typeface="Times New Roman" pitchFamily="16" charset="0"/>
                <a:cs typeface="Times New Roman" pitchFamily="16" charset="0"/>
              </a:rPr>
              <a:t>8</a:t>
            </a:r>
            <a:r>
              <a:rPr lang="ru-RU" altLang="ru-RU" sz="6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altLang="ru-RU" sz="6000" b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«А» класс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7" r="17877"/>
          <a:stretch>
            <a:fillRect/>
          </a:stretch>
        </p:blipFill>
        <p:spPr>
          <a:xfrm>
            <a:off x="5307783" y="3789040"/>
            <a:ext cx="3503971" cy="2429853"/>
          </a:xfrm>
          <a:prstGeom prst="rect">
            <a:avLst/>
          </a:prstGeo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7278627"/>
      </p:ext>
    </p:extLst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14.userapi.com/RK2IiKBc1zd6eTCMKwNR1CeV81TGq85GtD_sBw/F_FX-4a7Uz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174285"/>
            <a:ext cx="76065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Неизвестному </a:t>
            </a:r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матросу</a:t>
            </a:r>
          </a:p>
        </p:txBody>
      </p:sp>
    </p:spTree>
    <p:extLst>
      <p:ext uri="{BB962C8B-B14F-4D97-AF65-F5344CB8AC3E}">
        <p14:creationId xmlns:p14="http://schemas.microsoft.com/office/powerpoint/2010/main" val="237706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un9-31.userapi.com/FCBeYW4_YW0Grdmlxde3y9zA8CcCFsGHZl8UHA/SEjFWZg8gR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6088560"/>
            <a:ext cx="88905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Памятники Новороссийска</a:t>
            </a:r>
            <a:endParaRPr lang="ru-RU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9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un9-38.userapi.com/LxIFSHEm_89-tZdkbtoCQIoi9xpGj1BR7F_LxA/u439Le5UsF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6150114"/>
            <a:ext cx="996553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9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Памятник блокадным котам Ленинграда</a:t>
            </a:r>
            <a:endParaRPr lang="ru-RU" sz="39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33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785813" y="428625"/>
            <a:ext cx="77152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1pPr>
            <a:lvl2pPr>
              <a:lnSpc>
                <a:spcPct val="11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2pPr>
            <a:lvl3pPr>
              <a:lnSpc>
                <a:spcPct val="11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3pPr>
            <a:lvl4pPr>
              <a:lnSpc>
                <a:spcPct val="11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4pPr>
            <a:lvl5pPr>
              <a:lnSpc>
                <a:spcPct val="11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600" i="1"/>
              <a:t>АЗБУКА ПОБЕДЫ</a:t>
            </a:r>
          </a:p>
        </p:txBody>
      </p:sp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1116013" y="1643063"/>
            <a:ext cx="7127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800" b="1" i="1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«Памятники </a:t>
            </a:r>
            <a:r>
              <a:rPr lang="ru-RU" altLang="ru-RU" sz="4800" b="1" i="1" dirty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Победы»</a:t>
            </a: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539750" y="4508500"/>
            <a:ext cx="49799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6000" b="1" dirty="0" smtClean="0">
                <a:latin typeface="Times New Roman" pitchFamily="16" charset="0"/>
                <a:cs typeface="Times New Roman" pitchFamily="16" charset="0"/>
              </a:rPr>
              <a:t>8</a:t>
            </a:r>
            <a:r>
              <a:rPr lang="ru-RU" altLang="ru-RU" sz="6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«В» </a:t>
            </a:r>
            <a:r>
              <a:rPr lang="ru-RU" altLang="ru-RU" sz="6000" b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класс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7" r="17877"/>
          <a:stretch>
            <a:fillRect/>
          </a:stretch>
        </p:blipFill>
        <p:spPr>
          <a:xfrm>
            <a:off x="5307783" y="3789040"/>
            <a:ext cx="3503971" cy="2429853"/>
          </a:xfrm>
          <a:prstGeom prst="rect">
            <a:avLst/>
          </a:prstGeo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3337017"/>
      </p:ext>
    </p:extLst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984776" cy="522288"/>
          </a:xfrm>
        </p:spPr>
        <p:txBody>
          <a:bodyPr>
            <a:normAutofit fontScale="90000"/>
          </a:bodyPr>
          <a:lstStyle/>
          <a:p>
            <a:r>
              <a:rPr lang="ru-RU" altLang="en-US" dirty="0">
                <a:solidFill>
                  <a:schemeClr val="accent5">
                    <a:lumMod val="50000"/>
                  </a:schemeClr>
                </a:solidFill>
              </a:rPr>
              <a:t>«</a:t>
            </a:r>
            <a:r>
              <a:rPr lang="ru-RU" altLang="en-US" sz="3600" dirty="0">
                <a:solidFill>
                  <a:schemeClr val="accent5">
                    <a:lumMod val="50000"/>
                  </a:schemeClr>
                </a:solidFill>
              </a:rPr>
              <a:t>Родина-мать зовет!» </a:t>
            </a:r>
            <a:r>
              <a:rPr lang="ru-RU" altLang="en-US" sz="36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altLang="en-US" sz="36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altLang="en-US" sz="3600" dirty="0" smtClean="0">
                <a:solidFill>
                  <a:schemeClr val="accent5">
                    <a:lumMod val="50000"/>
                  </a:schemeClr>
                </a:solidFill>
              </a:rPr>
              <a:t>в </a:t>
            </a:r>
            <a:r>
              <a:rPr lang="ru-RU" altLang="en-US" sz="3600" dirty="0">
                <a:solidFill>
                  <a:schemeClr val="accent5">
                    <a:lumMod val="50000"/>
                  </a:schemeClr>
                </a:solidFill>
              </a:rPr>
              <a:t>Волгограде </a:t>
            </a:r>
          </a:p>
        </p:txBody>
      </p:sp>
      <p:sp>
        <p:nvSpPr>
          <p:cNvPr id="6" name="Замещающий текст 5"/>
          <p:cNvSpPr>
            <a:spLocks noGrp="1"/>
          </p:cNvSpPr>
          <p:nvPr>
            <p:ph type="body" sz="half" idx="2"/>
          </p:nvPr>
        </p:nvSpPr>
        <p:spPr>
          <a:xfrm>
            <a:off x="251520" y="1196752"/>
            <a:ext cx="8640960" cy="3528392"/>
          </a:xfrm>
        </p:spPr>
        <p:txBody>
          <a:bodyPr>
            <a:noAutofit/>
          </a:bodyPr>
          <a:lstStyle/>
          <a:p>
            <a:pPr algn="l"/>
            <a:r>
              <a:rPr lang="ru-RU" altLang="en-US" sz="2000" dirty="0" smtClean="0">
                <a:latin typeface="+mj-lt"/>
                <a:cs typeface="+mj-lt"/>
              </a:rPr>
              <a:t>        Одна </a:t>
            </a:r>
            <a:r>
              <a:rPr lang="ru-RU" altLang="en-US" sz="2000" dirty="0">
                <a:latin typeface="+mj-lt"/>
                <a:cs typeface="+mj-lt"/>
              </a:rPr>
              <a:t>из самых высоких статуй в мире «Родина-мать зовет!» входит </a:t>
            </a:r>
            <a:r>
              <a:rPr lang="ru-RU" altLang="en-US" sz="2000" dirty="0" smtClean="0">
                <a:latin typeface="+mj-lt"/>
                <a:cs typeface="+mj-lt"/>
              </a:rPr>
              <a:t>в </a:t>
            </a:r>
            <a:r>
              <a:rPr lang="ru-RU" altLang="en-US" sz="2000" dirty="0">
                <a:latin typeface="+mj-lt"/>
                <a:cs typeface="+mj-lt"/>
              </a:rPr>
              <a:t>скульптурный триптих вместе с монументами «Тыл — фронту» </a:t>
            </a:r>
            <a:r>
              <a:rPr lang="ru-RU" altLang="en-US" sz="2000" dirty="0" smtClean="0">
                <a:latin typeface="+mj-lt"/>
                <a:cs typeface="+mj-lt"/>
              </a:rPr>
              <a:t>в </a:t>
            </a:r>
            <a:r>
              <a:rPr lang="ru-RU" altLang="en-US" sz="2000" dirty="0">
                <a:latin typeface="+mj-lt"/>
                <a:cs typeface="+mj-lt"/>
              </a:rPr>
              <a:t>Магнитогорске и «Воин-освободитель» в </a:t>
            </a:r>
            <a:r>
              <a:rPr lang="ru-RU" altLang="en-US" sz="2000" dirty="0" err="1">
                <a:latin typeface="+mj-lt"/>
                <a:cs typeface="+mj-lt"/>
              </a:rPr>
              <a:t>Трептов</a:t>
            </a:r>
            <a:r>
              <a:rPr lang="ru-RU" altLang="en-US" sz="2000" dirty="0">
                <a:latin typeface="+mj-lt"/>
                <a:cs typeface="+mj-lt"/>
              </a:rPr>
              <a:t>-парке в Берлине. Автором памятника был </a:t>
            </a:r>
            <a:r>
              <a:rPr lang="ru-RU" altLang="en-US" sz="2000" dirty="0" smtClean="0">
                <a:latin typeface="+mj-lt"/>
                <a:cs typeface="+mj-lt"/>
              </a:rPr>
              <a:t>Евгений </a:t>
            </a:r>
            <a:r>
              <a:rPr lang="ru-RU" altLang="en-US" sz="2000" dirty="0">
                <a:latin typeface="+mj-lt"/>
                <a:cs typeface="+mj-lt"/>
              </a:rPr>
              <a:t>Вучетич, который </a:t>
            </a:r>
            <a:r>
              <a:rPr lang="ru-RU" altLang="en-US" sz="2000" dirty="0" smtClean="0">
                <a:latin typeface="+mj-lt"/>
                <a:cs typeface="+mj-lt"/>
              </a:rPr>
              <a:t>создал </a:t>
            </a:r>
            <a:r>
              <a:rPr lang="ru-RU" altLang="en-US" sz="2000" dirty="0">
                <a:latin typeface="+mj-lt"/>
                <a:cs typeface="+mj-lt"/>
              </a:rPr>
              <a:t>фигуру женщины </a:t>
            </a:r>
            <a:r>
              <a:rPr lang="ru-RU" altLang="en-US" sz="2000" dirty="0" smtClean="0">
                <a:latin typeface="+mj-lt"/>
                <a:cs typeface="+mj-lt"/>
              </a:rPr>
              <a:t>с </a:t>
            </a:r>
            <a:r>
              <a:rPr lang="ru-RU" altLang="en-US" sz="2000" dirty="0">
                <a:latin typeface="+mj-lt"/>
                <a:cs typeface="+mj-lt"/>
              </a:rPr>
              <a:t>поднятым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l"/>
            <a:r>
              <a:rPr lang="ru-RU" altLang="en-US" sz="2000" dirty="0" smtClean="0">
                <a:latin typeface="+mj-lt"/>
                <a:cs typeface="+mj-lt"/>
              </a:rPr>
              <a:t>над </a:t>
            </a:r>
            <a:r>
              <a:rPr lang="ru-RU" altLang="en-US" sz="2000" dirty="0">
                <a:latin typeface="+mj-lt"/>
                <a:cs typeface="+mj-lt"/>
              </a:rPr>
              <a:t>головой мечом. </a:t>
            </a:r>
            <a:r>
              <a:rPr lang="ru-RU" altLang="en-US" sz="2000" dirty="0" smtClean="0">
                <a:latin typeface="+mj-lt"/>
                <a:cs typeface="+mj-lt"/>
              </a:rPr>
              <a:t>Внутри </a:t>
            </a:r>
          </a:p>
          <a:p>
            <a:pPr algn="l"/>
            <a:r>
              <a:rPr lang="ru-RU" altLang="en-US" sz="2000" dirty="0" smtClean="0">
                <a:latin typeface="+mj-lt"/>
                <a:cs typeface="+mj-lt"/>
              </a:rPr>
              <a:t>«Родина-мать» абсолютно </a:t>
            </a:r>
            <a:r>
              <a:rPr lang="ru-RU" altLang="en-US" sz="2000" dirty="0">
                <a:latin typeface="+mj-lt"/>
                <a:cs typeface="+mj-lt"/>
              </a:rPr>
              <a:t>полая,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l"/>
            <a:r>
              <a:rPr lang="ru-RU" altLang="en-US" sz="2000" dirty="0" smtClean="0">
                <a:latin typeface="+mj-lt"/>
                <a:cs typeface="+mj-lt"/>
              </a:rPr>
              <a:t>она </a:t>
            </a:r>
            <a:r>
              <a:rPr lang="ru-RU" altLang="en-US" sz="2000" dirty="0">
                <a:latin typeface="+mj-lt"/>
                <a:cs typeface="+mj-lt"/>
              </a:rPr>
              <a:t>состоит </a:t>
            </a:r>
            <a:r>
              <a:rPr lang="ru-RU" altLang="en-US" sz="2000" dirty="0" smtClean="0">
                <a:latin typeface="+mj-lt"/>
                <a:cs typeface="+mj-lt"/>
              </a:rPr>
              <a:t>из </a:t>
            </a:r>
            <a:r>
              <a:rPr lang="ru-RU" altLang="en-US" sz="2000" dirty="0">
                <a:latin typeface="+mj-lt"/>
                <a:cs typeface="+mj-lt"/>
              </a:rPr>
              <a:t>отдельных </a:t>
            </a:r>
            <a:r>
              <a:rPr lang="ru-RU" altLang="en-US" sz="2000" dirty="0" smtClean="0">
                <a:latin typeface="+mj-lt"/>
                <a:cs typeface="+mj-lt"/>
              </a:rPr>
              <a:t>камер-</a:t>
            </a:r>
          </a:p>
          <a:p>
            <a:pPr algn="l"/>
            <a:r>
              <a:rPr lang="ru-RU" altLang="en-US" sz="2000" dirty="0" smtClean="0">
                <a:latin typeface="+mj-lt"/>
                <a:cs typeface="+mj-lt"/>
              </a:rPr>
              <a:t>ячеек</a:t>
            </a:r>
            <a:r>
              <a:rPr lang="ru-RU" altLang="en-US" sz="2000" dirty="0">
                <a:latin typeface="+mj-lt"/>
                <a:cs typeface="+mj-lt"/>
              </a:rPr>
              <a:t>, </a:t>
            </a:r>
            <a:r>
              <a:rPr lang="ru-RU" altLang="en-US" sz="2000" dirty="0" smtClean="0">
                <a:latin typeface="+mj-lt"/>
                <a:cs typeface="+mj-lt"/>
              </a:rPr>
              <a:t>в </a:t>
            </a:r>
            <a:r>
              <a:rPr lang="ru-RU" altLang="en-US" sz="2000" dirty="0">
                <a:latin typeface="+mj-lt"/>
                <a:cs typeface="+mj-lt"/>
              </a:rPr>
              <a:t>которых натянуты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l"/>
            <a:r>
              <a:rPr lang="ru-RU" altLang="en-US" sz="2000" dirty="0" smtClean="0">
                <a:latin typeface="+mj-lt"/>
                <a:cs typeface="+mj-lt"/>
              </a:rPr>
              <a:t>металлические </a:t>
            </a:r>
            <a:r>
              <a:rPr lang="ru-RU" altLang="en-US" sz="2000" dirty="0">
                <a:latin typeface="+mj-lt"/>
                <a:cs typeface="+mj-lt"/>
              </a:rPr>
              <a:t>тросы, </a:t>
            </a:r>
            <a:r>
              <a:rPr lang="ru-RU" altLang="en-US" sz="2000" dirty="0" smtClean="0">
                <a:latin typeface="+mj-lt"/>
                <a:cs typeface="+mj-lt"/>
              </a:rPr>
              <a:t>поддерживающие </a:t>
            </a:r>
            <a:r>
              <a:rPr lang="ru-RU" altLang="en-US" sz="2000" dirty="0">
                <a:latin typeface="+mj-lt"/>
                <a:cs typeface="+mj-lt"/>
              </a:rPr>
              <a:t>каркас </a:t>
            </a:r>
            <a:r>
              <a:rPr lang="ru-RU" altLang="en-US" sz="2000" dirty="0" smtClean="0">
                <a:latin typeface="+mj-lt"/>
                <a:cs typeface="+mj-lt"/>
              </a:rPr>
              <a:t>памятника</a:t>
            </a:r>
            <a:r>
              <a:rPr lang="ru-RU" altLang="en-US" sz="2000" dirty="0">
                <a:latin typeface="+mj-lt"/>
                <a:cs typeface="+mj-lt"/>
              </a:rPr>
              <a:t>. Высота грандиозного монумента —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l"/>
            <a:r>
              <a:rPr lang="ru-RU" altLang="en-US" sz="2000" dirty="0" smtClean="0">
                <a:latin typeface="+mj-lt"/>
                <a:cs typeface="+mj-lt"/>
              </a:rPr>
              <a:t>85 метров.</a:t>
            </a:r>
          </a:p>
          <a:p>
            <a:pPr algn="l"/>
            <a:r>
              <a:rPr lang="ru-RU" altLang="en-US" sz="2000" dirty="0" smtClean="0">
                <a:latin typeface="+mj-lt"/>
                <a:cs typeface="+mj-lt"/>
              </a:rPr>
              <a:t>Он </a:t>
            </a:r>
            <a:r>
              <a:rPr lang="ru-RU" altLang="en-US" sz="2000" dirty="0">
                <a:latin typeface="+mj-lt"/>
                <a:cs typeface="+mj-lt"/>
              </a:rPr>
              <a:t>занесен в Книгу рекордов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l"/>
            <a:r>
              <a:rPr lang="ru-RU" altLang="en-US" sz="2000" dirty="0" smtClean="0">
                <a:latin typeface="+mj-lt"/>
                <a:cs typeface="+mj-lt"/>
              </a:rPr>
              <a:t>Гиннесса </a:t>
            </a:r>
            <a:r>
              <a:rPr lang="ru-RU" altLang="en-US" sz="2000" dirty="0">
                <a:latin typeface="+mj-lt"/>
                <a:cs typeface="+mj-lt"/>
              </a:rPr>
              <a:t>как самая большая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l"/>
            <a:r>
              <a:rPr lang="ru-RU" altLang="en-US" sz="2000" dirty="0" smtClean="0">
                <a:latin typeface="+mj-lt"/>
                <a:cs typeface="+mj-lt"/>
              </a:rPr>
              <a:t>скульптура-статуя </a:t>
            </a:r>
            <a:r>
              <a:rPr lang="ru-RU" altLang="en-US" sz="2000" dirty="0">
                <a:latin typeface="+mj-lt"/>
                <a:cs typeface="+mj-lt"/>
              </a:rPr>
              <a:t>в мире на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l"/>
            <a:r>
              <a:rPr lang="ru-RU" altLang="en-US" sz="2000" dirty="0" smtClean="0">
                <a:latin typeface="+mj-lt"/>
                <a:cs typeface="+mj-lt"/>
              </a:rPr>
              <a:t>момент </a:t>
            </a:r>
            <a:r>
              <a:rPr lang="ru-RU" altLang="en-US" sz="2000" dirty="0">
                <a:latin typeface="+mj-lt"/>
                <a:cs typeface="+mj-lt"/>
              </a:rPr>
              <a:t>строительства памятника.</a:t>
            </a:r>
          </a:p>
          <a:p>
            <a:endParaRPr lang="ru-RU" altLang="en-US" sz="2000" dirty="0">
              <a:latin typeface="+mj-lt"/>
              <a:cs typeface="+mj-lt"/>
            </a:endParaRPr>
          </a:p>
          <a:p>
            <a:endParaRPr lang="ru-RU" altLang="en-US" sz="2000" dirty="0">
              <a:latin typeface="+mj-lt"/>
              <a:cs typeface="+mj-lt"/>
            </a:endParaRPr>
          </a:p>
        </p:txBody>
      </p:sp>
      <p:pic>
        <p:nvPicPr>
          <p:cNvPr id="7" name="Замещающая рамка рисунка 6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4572000" y="2884791"/>
            <a:ext cx="4269110" cy="37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60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48680"/>
            <a:ext cx="6206480" cy="522288"/>
          </a:xfrm>
        </p:spPr>
        <p:txBody>
          <a:bodyPr>
            <a:noAutofit/>
          </a:bodyPr>
          <a:lstStyle/>
          <a:p>
            <a:r>
              <a:rPr lang="ru-RU" altLang="en-US" sz="3200" dirty="0">
                <a:solidFill>
                  <a:schemeClr val="accent5">
                    <a:lumMod val="50000"/>
                  </a:schemeClr>
                </a:solidFill>
              </a:rPr>
              <a:t>Памятник военным лётчикам в Киеве.</a:t>
            </a: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3491880" y="1196752"/>
            <a:ext cx="5486400" cy="530352"/>
          </a:xfrm>
        </p:spPr>
        <p:txBody>
          <a:bodyPr>
            <a:noAutofit/>
          </a:bodyPr>
          <a:lstStyle/>
          <a:p>
            <a:pPr algn="r"/>
            <a:r>
              <a:rPr lang="ru-RU" altLang="en-US" sz="2400" dirty="0">
                <a:latin typeface="+mj-lt"/>
                <a:cs typeface="+mj-lt"/>
              </a:rPr>
              <a:t>Был открыт 6 ноября 2001 года в канун 58-й годовщины освобождения </a:t>
            </a:r>
            <a:endParaRPr lang="ru-RU" altLang="en-US" sz="2400" dirty="0" smtClean="0">
              <a:latin typeface="+mj-lt"/>
              <a:cs typeface="+mj-lt"/>
            </a:endParaRPr>
          </a:p>
          <a:p>
            <a:pPr algn="r"/>
            <a:r>
              <a:rPr lang="ru-RU" altLang="en-US" sz="2400" dirty="0" smtClean="0">
                <a:latin typeface="+mj-lt"/>
                <a:cs typeface="+mj-lt"/>
              </a:rPr>
              <a:t>            Киева </a:t>
            </a:r>
            <a:r>
              <a:rPr lang="ru-RU" altLang="en-US" sz="2400" dirty="0">
                <a:latin typeface="+mj-lt"/>
                <a:cs typeface="+mj-lt"/>
              </a:rPr>
              <a:t>от </a:t>
            </a:r>
            <a:r>
              <a:rPr lang="ru-RU" altLang="en-US" sz="2400" dirty="0" smtClean="0">
                <a:latin typeface="+mj-lt"/>
                <a:cs typeface="+mj-lt"/>
              </a:rPr>
              <a:t>немецко-фашистских</a:t>
            </a:r>
          </a:p>
          <a:p>
            <a:pPr algn="r"/>
            <a:r>
              <a:rPr lang="ru-RU" altLang="en-US" sz="2400" dirty="0">
                <a:latin typeface="+mj-lt"/>
                <a:cs typeface="+mj-lt"/>
              </a:rPr>
              <a:t> </a:t>
            </a:r>
            <a:r>
              <a:rPr lang="ru-RU" altLang="en-US" sz="2400" dirty="0" smtClean="0">
                <a:latin typeface="+mj-lt"/>
                <a:cs typeface="+mj-lt"/>
              </a:rPr>
              <a:t>  </a:t>
            </a:r>
            <a:r>
              <a:rPr lang="ru-RU" altLang="en-US" sz="2400" dirty="0">
                <a:latin typeface="+mj-lt"/>
                <a:cs typeface="+mj-lt"/>
              </a:rPr>
              <a:t>войск. Памятник посвящён </a:t>
            </a:r>
            <a:r>
              <a:rPr lang="ru-RU" altLang="en-US" sz="2400" dirty="0" smtClean="0">
                <a:latin typeface="+mj-lt"/>
                <a:cs typeface="+mj-lt"/>
              </a:rPr>
              <a:t> военным </a:t>
            </a:r>
            <a:r>
              <a:rPr lang="ru-RU" altLang="en-US" sz="2400" dirty="0">
                <a:latin typeface="+mj-lt"/>
                <a:cs typeface="+mj-lt"/>
              </a:rPr>
              <a:t>лётчикам, </a:t>
            </a:r>
            <a:r>
              <a:rPr lang="ru-RU" altLang="en-US" sz="2400" dirty="0" smtClean="0">
                <a:latin typeface="+mj-lt"/>
                <a:cs typeface="+mj-lt"/>
              </a:rPr>
              <a:t>погибшим</a:t>
            </a:r>
          </a:p>
          <a:p>
            <a:pPr algn="r"/>
            <a:r>
              <a:rPr lang="ru-RU" altLang="en-US" sz="2400" dirty="0" smtClean="0">
                <a:latin typeface="+mj-lt"/>
                <a:cs typeface="+mj-lt"/>
              </a:rPr>
              <a:t> </a:t>
            </a:r>
            <a:r>
              <a:rPr lang="ru-RU" altLang="en-US" sz="2400" dirty="0">
                <a:latin typeface="+mj-lt"/>
                <a:cs typeface="+mj-lt"/>
              </a:rPr>
              <a:t>при освобождении Украины. </a:t>
            </a:r>
            <a:endParaRPr lang="ru-RU" altLang="en-US" sz="2400" dirty="0" smtClean="0">
              <a:latin typeface="+mj-lt"/>
              <a:cs typeface="+mj-lt"/>
            </a:endParaRPr>
          </a:p>
          <a:p>
            <a:pPr algn="r"/>
            <a:r>
              <a:rPr lang="ru-RU" altLang="en-US" sz="2400" dirty="0">
                <a:latin typeface="+mj-lt"/>
                <a:cs typeface="+mj-lt"/>
              </a:rPr>
              <a:t> </a:t>
            </a:r>
            <a:r>
              <a:rPr lang="ru-RU" altLang="en-US" sz="2400" dirty="0" smtClean="0">
                <a:latin typeface="+mj-lt"/>
                <a:cs typeface="+mj-lt"/>
              </a:rPr>
              <a:t>          Памятник </a:t>
            </a:r>
            <a:r>
              <a:rPr lang="ru-RU" altLang="en-US" sz="2400" dirty="0">
                <a:latin typeface="+mj-lt"/>
                <a:cs typeface="+mj-lt"/>
              </a:rPr>
              <a:t>военным лётчикам </a:t>
            </a:r>
            <a:endParaRPr lang="ru-RU" altLang="en-US" sz="2400" dirty="0" smtClean="0">
              <a:latin typeface="+mj-lt"/>
              <a:cs typeface="+mj-lt"/>
            </a:endParaRPr>
          </a:p>
          <a:p>
            <a:pPr algn="r"/>
            <a:r>
              <a:rPr lang="ru-RU" altLang="en-US" sz="2400" dirty="0">
                <a:latin typeface="+mj-lt"/>
                <a:cs typeface="+mj-lt"/>
              </a:rPr>
              <a:t> </a:t>
            </a:r>
            <a:r>
              <a:rPr lang="ru-RU" altLang="en-US" sz="2400" dirty="0" smtClean="0">
                <a:latin typeface="+mj-lt"/>
                <a:cs typeface="+mj-lt"/>
              </a:rPr>
              <a:t>  в </a:t>
            </a:r>
            <a:r>
              <a:rPr lang="ru-RU" altLang="en-US" sz="2400" dirty="0">
                <a:latin typeface="+mj-lt"/>
                <a:cs typeface="+mj-lt"/>
              </a:rPr>
              <a:t>Киеве установлен в парке </a:t>
            </a:r>
            <a:endParaRPr lang="ru-RU" altLang="en-US" sz="2400" dirty="0" smtClean="0">
              <a:latin typeface="+mj-lt"/>
              <a:cs typeface="+mj-lt"/>
            </a:endParaRPr>
          </a:p>
          <a:p>
            <a:pPr algn="r"/>
            <a:r>
              <a:rPr lang="ru-RU" altLang="en-US" sz="2400" dirty="0" smtClean="0">
                <a:latin typeface="+mj-lt"/>
                <a:cs typeface="+mj-lt"/>
              </a:rPr>
              <a:t>Славы </a:t>
            </a:r>
            <a:r>
              <a:rPr lang="ru-RU" altLang="en-US" sz="2400" dirty="0">
                <a:latin typeface="+mj-lt"/>
                <a:cs typeface="+mj-lt"/>
              </a:rPr>
              <a:t>на аллее Героев Крут </a:t>
            </a:r>
            <a:r>
              <a:rPr lang="ru-RU" altLang="en-US" sz="2400" dirty="0" smtClean="0">
                <a:latin typeface="+mj-lt"/>
                <a:cs typeface="+mj-lt"/>
              </a:rPr>
              <a:t>   </a:t>
            </a:r>
          </a:p>
          <a:p>
            <a:pPr algn="r"/>
            <a:r>
              <a:rPr lang="ru-RU" altLang="en-US" sz="2400" dirty="0">
                <a:latin typeface="+mj-lt"/>
                <a:cs typeface="+mj-lt"/>
              </a:rPr>
              <a:t> </a:t>
            </a:r>
            <a:r>
              <a:rPr lang="ru-RU" altLang="en-US" sz="2400" dirty="0" smtClean="0">
                <a:latin typeface="+mj-lt"/>
                <a:cs typeface="+mj-lt"/>
              </a:rPr>
              <a:t>  неподалеку </a:t>
            </a:r>
            <a:r>
              <a:rPr lang="ru-RU" altLang="en-US" sz="2400" dirty="0">
                <a:latin typeface="+mj-lt"/>
                <a:cs typeface="+mj-lt"/>
              </a:rPr>
              <a:t>от Памятника </a:t>
            </a:r>
            <a:endParaRPr lang="ru-RU" altLang="en-US" sz="2400" dirty="0" smtClean="0">
              <a:latin typeface="+mj-lt"/>
              <a:cs typeface="+mj-lt"/>
            </a:endParaRPr>
          </a:p>
          <a:p>
            <a:pPr algn="r"/>
            <a:r>
              <a:rPr lang="ru-RU" altLang="en-US" sz="2400" dirty="0" smtClean="0">
                <a:latin typeface="+mj-lt"/>
                <a:cs typeface="+mj-lt"/>
              </a:rPr>
              <a:t>Вечной </a:t>
            </a:r>
            <a:r>
              <a:rPr lang="ru-RU" altLang="en-US" sz="2400" dirty="0">
                <a:latin typeface="+mj-lt"/>
                <a:cs typeface="+mj-lt"/>
              </a:rPr>
              <a:t>славы на могиле Неизвестного солдата. </a:t>
            </a:r>
          </a:p>
        </p:txBody>
      </p:sp>
      <p:pic>
        <p:nvPicPr>
          <p:cNvPr id="5" name="Замещающая рамка рисунка 4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79512" y="2420888"/>
            <a:ext cx="4269110" cy="426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93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692696"/>
            <a:ext cx="5486400" cy="522288"/>
          </a:xfrm>
        </p:spPr>
        <p:txBody>
          <a:bodyPr>
            <a:noAutofit/>
          </a:bodyPr>
          <a:lstStyle/>
          <a:p>
            <a:r>
              <a:rPr lang="ru-RU" altLang="en-US" sz="2400" dirty="0" err="1">
                <a:solidFill>
                  <a:schemeClr val="accent5">
                    <a:lumMod val="50000"/>
                  </a:schemeClr>
                </a:solidFill>
              </a:rPr>
              <a:t>Кривцовский</a:t>
            </a:r>
            <a:r>
              <a:rPr lang="ru-RU" altLang="en-US" sz="2400" dirty="0">
                <a:solidFill>
                  <a:schemeClr val="accent5">
                    <a:lumMod val="50000"/>
                  </a:schemeClr>
                </a:solidFill>
              </a:rPr>
              <a:t> мемориал в Орловской области.</a:t>
            </a:r>
            <a:br>
              <a:rPr lang="ru-RU" altLang="en-US" sz="2400" dirty="0">
                <a:solidFill>
                  <a:schemeClr val="accent5">
                    <a:lumMod val="50000"/>
                  </a:schemeClr>
                </a:solidFill>
              </a:rPr>
            </a:br>
            <a:endParaRPr lang="ru-RU" alt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251520" y="980728"/>
            <a:ext cx="8712968" cy="5688632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ru-RU" altLang="en-US" sz="5300" dirty="0" smtClean="0">
                <a:latin typeface="+mj-lt"/>
                <a:cs typeface="+mj-lt"/>
              </a:rPr>
              <a:t>         Памятник </a:t>
            </a:r>
            <a:r>
              <a:rPr lang="ru-RU" altLang="en-US" sz="5300" dirty="0">
                <a:latin typeface="+mj-lt"/>
                <a:cs typeface="+mj-lt"/>
              </a:rPr>
              <a:t>Великой Отечественной войны, расположенный </a:t>
            </a:r>
            <a:endParaRPr lang="ru-RU" altLang="en-US" sz="5300" dirty="0" smtClean="0">
              <a:latin typeface="+mj-lt"/>
              <a:cs typeface="+mj-lt"/>
            </a:endParaRPr>
          </a:p>
          <a:p>
            <a:pPr algn="l"/>
            <a:r>
              <a:rPr lang="ru-RU" altLang="en-US" sz="5300" dirty="0" smtClean="0">
                <a:latin typeface="+mj-lt"/>
                <a:cs typeface="+mj-lt"/>
              </a:rPr>
              <a:t>в </a:t>
            </a:r>
            <a:r>
              <a:rPr lang="ru-RU" altLang="en-US" sz="5300" dirty="0">
                <a:latin typeface="+mj-lt"/>
                <a:cs typeface="+mj-lt"/>
              </a:rPr>
              <a:t>память о сражениях с немецкими войсками в «Долине смерти» </a:t>
            </a:r>
            <a:endParaRPr lang="ru-RU" altLang="en-US" sz="5300" dirty="0" smtClean="0">
              <a:latin typeface="+mj-lt"/>
              <a:cs typeface="+mj-lt"/>
            </a:endParaRPr>
          </a:p>
          <a:p>
            <a:pPr algn="l"/>
            <a:r>
              <a:rPr lang="ru-RU" altLang="en-US" sz="5300" dirty="0" smtClean="0">
                <a:latin typeface="+mj-lt"/>
                <a:cs typeface="+mj-lt"/>
              </a:rPr>
              <a:t>на </a:t>
            </a:r>
            <a:r>
              <a:rPr lang="ru-RU" altLang="en-US" sz="5300" dirty="0">
                <a:latin typeface="+mj-lt"/>
                <a:cs typeface="+mj-lt"/>
              </a:rPr>
              <a:t>пойме рек Ока и </a:t>
            </a:r>
            <a:r>
              <a:rPr lang="ru-RU" altLang="en-US" sz="5300" dirty="0" err="1">
                <a:latin typeface="+mj-lt"/>
                <a:cs typeface="+mj-lt"/>
              </a:rPr>
              <a:t>Зуша</a:t>
            </a:r>
            <a:r>
              <a:rPr lang="ru-RU" altLang="en-US" sz="5300" dirty="0">
                <a:latin typeface="+mj-lt"/>
                <a:cs typeface="+mj-lt"/>
              </a:rPr>
              <a:t> на участке от </a:t>
            </a:r>
            <a:r>
              <a:rPr lang="ru-RU" altLang="en-US" sz="5300" dirty="0" err="1">
                <a:latin typeface="+mj-lt"/>
                <a:cs typeface="+mj-lt"/>
              </a:rPr>
              <a:t>Болхова</a:t>
            </a:r>
            <a:r>
              <a:rPr lang="ru-RU" altLang="en-US" sz="5300" dirty="0">
                <a:latin typeface="+mj-lt"/>
                <a:cs typeface="+mj-lt"/>
              </a:rPr>
              <a:t> до Новосиля </a:t>
            </a:r>
            <a:endParaRPr lang="ru-RU" altLang="en-US" sz="5300" dirty="0" smtClean="0">
              <a:latin typeface="+mj-lt"/>
              <a:cs typeface="+mj-lt"/>
            </a:endParaRPr>
          </a:p>
          <a:p>
            <a:pPr algn="l"/>
            <a:r>
              <a:rPr lang="ru-RU" altLang="en-US" sz="5300" dirty="0" smtClean="0">
                <a:latin typeface="+mj-lt"/>
                <a:cs typeface="+mj-lt"/>
              </a:rPr>
              <a:t>с </a:t>
            </a:r>
            <a:r>
              <a:rPr lang="ru-RU" altLang="en-US" sz="5300" dirty="0">
                <a:latin typeface="+mj-lt"/>
                <a:cs typeface="+mj-lt"/>
              </a:rPr>
              <a:t>осени 1941 по лето 1943 гг. </a:t>
            </a:r>
            <a:endParaRPr lang="ru-RU" altLang="en-US" sz="5300" dirty="0" smtClean="0">
              <a:latin typeface="+mj-lt"/>
              <a:cs typeface="+mj-lt"/>
            </a:endParaRPr>
          </a:p>
          <a:p>
            <a:pPr algn="l"/>
            <a:r>
              <a:rPr lang="ru-RU" altLang="en-US" sz="5300" dirty="0">
                <a:latin typeface="+mj-lt"/>
                <a:cs typeface="+mj-lt"/>
              </a:rPr>
              <a:t> </a:t>
            </a:r>
            <a:r>
              <a:rPr lang="ru-RU" altLang="en-US" sz="5300" dirty="0" smtClean="0">
                <a:latin typeface="+mj-lt"/>
                <a:cs typeface="+mj-lt"/>
              </a:rPr>
              <a:t>       Комплекс </a:t>
            </a:r>
            <a:r>
              <a:rPr lang="ru-RU" altLang="en-US" sz="5300" dirty="0">
                <a:latin typeface="+mj-lt"/>
                <a:cs typeface="+mj-lt"/>
              </a:rPr>
              <a:t>состоит из двух </a:t>
            </a:r>
            <a:r>
              <a:rPr lang="ru-RU" altLang="en-US" sz="5300" dirty="0" smtClean="0">
                <a:latin typeface="+mj-lt"/>
                <a:cs typeface="+mj-lt"/>
              </a:rPr>
              <a:t>частей</a:t>
            </a:r>
            <a:r>
              <a:rPr lang="ru-RU" altLang="en-US" sz="5300" dirty="0">
                <a:latin typeface="+mj-lt"/>
                <a:cs typeface="+mj-lt"/>
              </a:rPr>
              <a:t>: монумент погибшим </a:t>
            </a:r>
            <a:endParaRPr lang="ru-RU" altLang="en-US" sz="5300" dirty="0" smtClean="0">
              <a:latin typeface="+mj-lt"/>
              <a:cs typeface="+mj-lt"/>
            </a:endParaRPr>
          </a:p>
          <a:p>
            <a:pPr algn="l"/>
            <a:r>
              <a:rPr lang="ru-RU" altLang="en-US" sz="5300" dirty="0" smtClean="0">
                <a:latin typeface="+mj-lt"/>
                <a:cs typeface="+mj-lt"/>
              </a:rPr>
              <a:t>воинам </a:t>
            </a:r>
            <a:r>
              <a:rPr lang="ru-RU" altLang="en-US" sz="5300" dirty="0">
                <a:latin typeface="+mj-lt"/>
                <a:cs typeface="+mj-lt"/>
              </a:rPr>
              <a:t>в виде 15-метровой </a:t>
            </a:r>
            <a:r>
              <a:rPr lang="ru-RU" altLang="en-US" sz="5300" dirty="0" smtClean="0">
                <a:latin typeface="+mj-lt"/>
                <a:cs typeface="+mj-lt"/>
              </a:rPr>
              <a:t>пирамиды </a:t>
            </a:r>
            <a:r>
              <a:rPr lang="ru-RU" altLang="en-US" sz="5300" dirty="0">
                <a:latin typeface="+mj-lt"/>
                <a:cs typeface="+mj-lt"/>
              </a:rPr>
              <a:t>и площади траурных </a:t>
            </a:r>
            <a:endParaRPr lang="ru-RU" altLang="en-US" sz="5300" dirty="0" smtClean="0">
              <a:latin typeface="+mj-lt"/>
              <a:cs typeface="+mj-lt"/>
            </a:endParaRPr>
          </a:p>
          <a:p>
            <a:pPr algn="l"/>
            <a:r>
              <a:rPr lang="ru-RU" altLang="en-US" sz="5300" dirty="0" smtClean="0">
                <a:latin typeface="+mj-lt"/>
                <a:cs typeface="+mj-lt"/>
              </a:rPr>
              <a:t>церемоний </a:t>
            </a:r>
            <a:r>
              <a:rPr lang="ru-RU" altLang="en-US" sz="5300" dirty="0">
                <a:latin typeface="+mj-lt"/>
                <a:cs typeface="+mj-lt"/>
              </a:rPr>
              <a:t>с двумя братскими </a:t>
            </a:r>
            <a:endParaRPr lang="ru-RU" altLang="en-US" sz="5300" dirty="0" smtClean="0">
              <a:latin typeface="+mj-lt"/>
              <a:cs typeface="+mj-lt"/>
            </a:endParaRPr>
          </a:p>
          <a:p>
            <a:pPr algn="l"/>
            <a:r>
              <a:rPr lang="ru-RU" altLang="en-US" sz="5300" dirty="0" smtClean="0">
                <a:latin typeface="+mj-lt"/>
                <a:cs typeface="+mj-lt"/>
              </a:rPr>
              <a:t>могилами</a:t>
            </a:r>
            <a:r>
              <a:rPr lang="ru-RU" altLang="en-US" sz="5300" dirty="0">
                <a:latin typeface="+mj-lt"/>
                <a:cs typeface="+mj-lt"/>
              </a:rPr>
              <a:t>, где </a:t>
            </a:r>
            <a:r>
              <a:rPr lang="ru-RU" altLang="en-US" sz="5300" dirty="0" smtClean="0">
                <a:latin typeface="+mj-lt"/>
                <a:cs typeface="+mj-lt"/>
              </a:rPr>
              <a:t>воздвигнут 9-метровый</a:t>
            </a:r>
          </a:p>
          <a:p>
            <a:pPr algn="l"/>
            <a:r>
              <a:rPr lang="ru-RU" altLang="en-US" sz="5300" dirty="0" smtClean="0">
                <a:latin typeface="+mj-lt"/>
                <a:cs typeface="+mj-lt"/>
              </a:rPr>
              <a:t>обелиск </a:t>
            </a:r>
            <a:r>
              <a:rPr lang="ru-RU" altLang="en-US" sz="5300" dirty="0">
                <a:latin typeface="+mj-lt"/>
                <a:cs typeface="+mj-lt"/>
              </a:rPr>
              <a:t>и горит </a:t>
            </a:r>
            <a:r>
              <a:rPr lang="ru-RU" altLang="en-US" sz="5300" dirty="0" smtClean="0">
                <a:latin typeface="+mj-lt"/>
                <a:cs typeface="+mj-lt"/>
              </a:rPr>
              <a:t>«</a:t>
            </a:r>
            <a:r>
              <a:rPr lang="ru-RU" altLang="en-US" sz="5300" dirty="0">
                <a:latin typeface="+mj-lt"/>
                <a:cs typeface="+mj-lt"/>
              </a:rPr>
              <a:t>Вечный огонь славы».</a:t>
            </a:r>
          </a:p>
          <a:p>
            <a:pPr algn="l"/>
            <a:r>
              <a:rPr lang="ru-RU" altLang="en-US" sz="5300" dirty="0" smtClean="0">
                <a:latin typeface="+mj-lt"/>
                <a:cs typeface="+mj-lt"/>
              </a:rPr>
              <a:t>        В </a:t>
            </a:r>
            <a:r>
              <a:rPr lang="ru-RU" altLang="en-US" sz="5300" dirty="0">
                <a:latin typeface="+mj-lt"/>
                <a:cs typeface="+mj-lt"/>
              </a:rPr>
              <a:t>2016 году памятник вошёл </a:t>
            </a:r>
            <a:endParaRPr lang="ru-RU" altLang="en-US" sz="5300" dirty="0" smtClean="0">
              <a:latin typeface="+mj-lt"/>
              <a:cs typeface="+mj-lt"/>
            </a:endParaRPr>
          </a:p>
          <a:p>
            <a:pPr algn="l"/>
            <a:r>
              <a:rPr lang="ru-RU" altLang="en-US" sz="5300" dirty="0" smtClean="0">
                <a:latin typeface="+mj-lt"/>
                <a:cs typeface="+mj-lt"/>
              </a:rPr>
              <a:t>в </a:t>
            </a:r>
            <a:r>
              <a:rPr lang="ru-RU" altLang="en-US" sz="5300" dirty="0">
                <a:latin typeface="+mj-lt"/>
                <a:cs typeface="+mj-lt"/>
              </a:rPr>
              <a:t>десятку </a:t>
            </a:r>
            <a:r>
              <a:rPr lang="ru-RU" altLang="en-US" sz="5300" dirty="0" smtClean="0">
                <a:latin typeface="+mj-lt"/>
                <a:cs typeface="+mj-lt"/>
              </a:rPr>
              <a:t>выдающихся мемориальных</a:t>
            </a:r>
          </a:p>
          <a:p>
            <a:pPr algn="l"/>
            <a:r>
              <a:rPr lang="ru-RU" altLang="en-US" sz="5300" dirty="0" smtClean="0">
                <a:latin typeface="+mj-lt"/>
                <a:cs typeface="+mj-lt"/>
              </a:rPr>
              <a:t>комплексов </a:t>
            </a:r>
            <a:r>
              <a:rPr lang="ru-RU" altLang="en-US" sz="5300" dirty="0">
                <a:latin typeface="+mj-lt"/>
                <a:cs typeface="+mj-lt"/>
              </a:rPr>
              <a:t>России, возведённых </a:t>
            </a:r>
            <a:endParaRPr lang="ru-RU" altLang="en-US" sz="5300" dirty="0" smtClean="0">
              <a:latin typeface="+mj-lt"/>
              <a:cs typeface="+mj-lt"/>
            </a:endParaRPr>
          </a:p>
          <a:p>
            <a:pPr algn="l"/>
            <a:r>
              <a:rPr lang="ru-RU" altLang="en-US" sz="5300" dirty="0" smtClean="0">
                <a:latin typeface="+mj-lt"/>
                <a:cs typeface="+mj-lt"/>
              </a:rPr>
              <a:t>в </a:t>
            </a:r>
            <a:r>
              <a:rPr lang="ru-RU" altLang="en-US" sz="5300" dirty="0">
                <a:latin typeface="+mj-lt"/>
                <a:cs typeface="+mj-lt"/>
              </a:rPr>
              <a:t>память о советских воинах, </a:t>
            </a:r>
            <a:endParaRPr lang="ru-RU" altLang="en-US" sz="5300" dirty="0" smtClean="0">
              <a:latin typeface="+mj-lt"/>
              <a:cs typeface="+mj-lt"/>
            </a:endParaRPr>
          </a:p>
          <a:p>
            <a:pPr algn="l"/>
            <a:r>
              <a:rPr lang="ru-RU" altLang="en-US" sz="5300" dirty="0" smtClean="0">
                <a:latin typeface="+mj-lt"/>
                <a:cs typeface="+mj-lt"/>
              </a:rPr>
              <a:t>погибших </a:t>
            </a:r>
            <a:r>
              <a:rPr lang="ru-RU" altLang="en-US" sz="5300" dirty="0">
                <a:latin typeface="+mj-lt"/>
                <a:cs typeface="+mj-lt"/>
              </a:rPr>
              <a:t>на полях </a:t>
            </a:r>
            <a:r>
              <a:rPr lang="ru-RU" altLang="en-US" sz="5300" dirty="0" smtClean="0">
                <a:latin typeface="+mj-lt"/>
                <a:cs typeface="+mj-lt"/>
              </a:rPr>
              <a:t>Великой</a:t>
            </a:r>
          </a:p>
          <a:p>
            <a:pPr algn="l"/>
            <a:r>
              <a:rPr lang="ru-RU" altLang="en-US" sz="5300" dirty="0" smtClean="0">
                <a:latin typeface="+mj-lt"/>
                <a:cs typeface="+mj-lt"/>
              </a:rPr>
              <a:t>Отечественной </a:t>
            </a:r>
            <a:r>
              <a:rPr lang="ru-RU" altLang="en-US" sz="5300" dirty="0">
                <a:latin typeface="+mj-lt"/>
                <a:cs typeface="+mj-lt"/>
              </a:rPr>
              <a:t>войны.</a:t>
            </a:r>
          </a:p>
          <a:p>
            <a:pPr algn="l"/>
            <a:endParaRPr lang="ru-RU" altLang="en-US" sz="1800" dirty="0">
              <a:latin typeface="+mj-lt"/>
              <a:cs typeface="+mj-lt"/>
            </a:endParaRPr>
          </a:p>
          <a:p>
            <a:pPr algn="l"/>
            <a:endParaRPr lang="ru-RU" altLang="en-US" sz="1800" dirty="0">
              <a:latin typeface="+mj-lt"/>
              <a:cs typeface="+mj-lt"/>
            </a:endParaRPr>
          </a:p>
        </p:txBody>
      </p:sp>
      <p:pic>
        <p:nvPicPr>
          <p:cNvPr id="5" name="Замещающая рамка рисунка 4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5220072" y="2996952"/>
            <a:ext cx="3641224" cy="364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77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en-US" sz="2800" dirty="0"/>
              <a:t>Памятник труженикам тыла в </a:t>
            </a:r>
            <a:r>
              <a:rPr lang="ru-RU" altLang="en-US" sz="2800" dirty="0">
                <a:solidFill>
                  <a:srgbClr val="C00000"/>
                </a:solidFill>
              </a:rPr>
              <a:t>О</a:t>
            </a:r>
            <a:r>
              <a:rPr lang="ru-RU" altLang="en-US" sz="2800" dirty="0"/>
              <a:t>мске.</a:t>
            </a: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179512" y="1166786"/>
            <a:ext cx="8640960" cy="5502573"/>
          </a:xfrm>
        </p:spPr>
        <p:txBody>
          <a:bodyPr>
            <a:normAutofit/>
          </a:bodyPr>
          <a:lstStyle/>
          <a:p>
            <a:pPr algn="l"/>
            <a:r>
              <a:rPr lang="ru-RU" altLang="en-US" sz="2000" dirty="0" smtClean="0">
                <a:latin typeface="+mj-lt"/>
                <a:cs typeface="+mj-lt"/>
              </a:rPr>
              <a:t>          Одним </a:t>
            </a:r>
            <a:r>
              <a:rPr lang="ru-RU" altLang="en-US" sz="2000" dirty="0">
                <a:latin typeface="+mj-lt"/>
                <a:cs typeface="+mj-lt"/>
              </a:rPr>
              <a:t>из инициаторов установки в Омске памятника труженикам тыла был И. Н. Лебедев, трудившийся в годы Великой </a:t>
            </a:r>
            <a:r>
              <a:rPr lang="ru-RU" altLang="en-US" sz="2000" dirty="0" smtClean="0">
                <a:latin typeface="+mj-lt"/>
                <a:cs typeface="+mj-lt"/>
              </a:rPr>
              <a:t>Отечественной войны </a:t>
            </a:r>
            <a:r>
              <a:rPr lang="ru-RU" altLang="en-US" sz="2000" dirty="0">
                <a:latin typeface="+mj-lt"/>
                <a:cs typeface="+mj-lt"/>
              </a:rPr>
              <a:t>в тылу.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l"/>
            <a:r>
              <a:rPr lang="ru-RU" altLang="en-US" sz="2000" dirty="0">
                <a:latin typeface="+mj-lt"/>
                <a:cs typeface="+mj-lt"/>
              </a:rPr>
              <a:t> </a:t>
            </a:r>
            <a:r>
              <a:rPr lang="ru-RU" altLang="en-US" sz="2000" dirty="0" smtClean="0">
                <a:latin typeface="+mj-lt"/>
                <a:cs typeface="+mj-lt"/>
              </a:rPr>
              <a:t>         В </a:t>
            </a:r>
            <a:r>
              <a:rPr lang="ru-RU" altLang="en-US" sz="2000" dirty="0">
                <a:latin typeface="+mj-lt"/>
                <a:cs typeface="+mj-lt"/>
              </a:rPr>
              <a:t>2004 г. он обратился к губернатору Омской области </a:t>
            </a:r>
            <a:r>
              <a:rPr lang="ru-RU" altLang="en-US" sz="2000" dirty="0" smtClean="0">
                <a:latin typeface="+mj-lt"/>
                <a:cs typeface="+mj-lt"/>
              </a:rPr>
              <a:t>с </a:t>
            </a:r>
            <a:r>
              <a:rPr lang="ru-RU" altLang="en-US" sz="2000" dirty="0">
                <a:latin typeface="+mj-lt"/>
                <a:cs typeface="+mj-lt"/>
              </a:rPr>
              <a:t>просьбой </a:t>
            </a:r>
            <a:r>
              <a:rPr lang="ru-RU" altLang="en-US" sz="2000" dirty="0" smtClean="0">
                <a:latin typeface="+mj-lt"/>
                <a:cs typeface="+mj-lt"/>
              </a:rPr>
              <a:t>                      </a:t>
            </a:r>
          </a:p>
          <a:p>
            <a:pPr algn="l"/>
            <a:r>
              <a:rPr lang="ru-RU" altLang="en-US" sz="2000" dirty="0">
                <a:latin typeface="+mj-lt"/>
                <a:cs typeface="+mj-lt"/>
              </a:rPr>
              <a:t> </a:t>
            </a:r>
            <a:r>
              <a:rPr lang="ru-RU" altLang="en-US" sz="2000" dirty="0" smtClean="0">
                <a:latin typeface="+mj-lt"/>
                <a:cs typeface="+mj-lt"/>
              </a:rPr>
              <a:t>                                                                     установить </a:t>
            </a:r>
            <a:r>
              <a:rPr lang="ru-RU" altLang="en-US" sz="2000" dirty="0">
                <a:latin typeface="+mj-lt"/>
                <a:cs typeface="+mj-lt"/>
              </a:rPr>
              <a:t>в Омске </a:t>
            </a:r>
            <a:r>
              <a:rPr lang="ru-RU" altLang="en-US" sz="2000" dirty="0" smtClean="0">
                <a:latin typeface="+mj-lt"/>
                <a:cs typeface="+mj-lt"/>
              </a:rPr>
              <a:t> монумент                          </a:t>
            </a:r>
          </a:p>
          <a:p>
            <a:pPr algn="l"/>
            <a:r>
              <a:rPr lang="ru-RU" altLang="en-US" sz="2000" dirty="0">
                <a:latin typeface="+mj-lt"/>
                <a:cs typeface="+mj-lt"/>
              </a:rPr>
              <a:t> </a:t>
            </a:r>
            <a:r>
              <a:rPr lang="ru-RU" altLang="en-US" sz="2000" dirty="0" smtClean="0">
                <a:latin typeface="+mj-lt"/>
                <a:cs typeface="+mj-lt"/>
              </a:rPr>
              <a:t>                                                                     в </a:t>
            </a:r>
            <a:r>
              <a:rPr lang="ru-RU" altLang="en-US" sz="2000" dirty="0">
                <a:latin typeface="+mj-lt"/>
                <a:cs typeface="+mj-lt"/>
              </a:rPr>
              <a:t>честь людей, </a:t>
            </a:r>
            <a:r>
              <a:rPr lang="ru-RU" altLang="en-US" sz="2000" dirty="0" smtClean="0">
                <a:latin typeface="+mj-lt"/>
                <a:cs typeface="+mj-lt"/>
              </a:rPr>
              <a:t>сделавших всё  </a:t>
            </a:r>
          </a:p>
          <a:p>
            <a:pPr algn="l"/>
            <a:r>
              <a:rPr lang="ru-RU" altLang="en-US" sz="2000" dirty="0">
                <a:latin typeface="+mj-lt"/>
                <a:cs typeface="+mj-lt"/>
              </a:rPr>
              <a:t> </a:t>
            </a:r>
            <a:r>
              <a:rPr lang="ru-RU" altLang="en-US" sz="2000" dirty="0" smtClean="0">
                <a:latin typeface="+mj-lt"/>
                <a:cs typeface="+mj-lt"/>
              </a:rPr>
              <a:t>                                                                         возможное </a:t>
            </a:r>
            <a:r>
              <a:rPr lang="ru-RU" altLang="en-US" sz="2000" dirty="0">
                <a:latin typeface="+mj-lt"/>
                <a:cs typeface="+mj-lt"/>
              </a:rPr>
              <a:t>для </a:t>
            </a:r>
            <a:r>
              <a:rPr lang="ru-RU" altLang="en-US" sz="2000" dirty="0" smtClean="0">
                <a:latin typeface="+mj-lt"/>
                <a:cs typeface="+mj-lt"/>
              </a:rPr>
              <a:t>победы над </a:t>
            </a:r>
          </a:p>
          <a:p>
            <a:pPr algn="r"/>
            <a:r>
              <a:rPr lang="ru-RU" altLang="en-US" sz="2000" dirty="0" smtClean="0">
                <a:latin typeface="+mj-lt"/>
                <a:cs typeface="+mj-lt"/>
              </a:rPr>
              <a:t>фашизмом</a:t>
            </a:r>
            <a:r>
              <a:rPr lang="ru-RU" altLang="en-US" sz="2000" dirty="0">
                <a:latin typeface="+mj-lt"/>
                <a:cs typeface="+mj-lt"/>
              </a:rPr>
              <a:t>.</a:t>
            </a:r>
          </a:p>
          <a:p>
            <a:pPr algn="r"/>
            <a:r>
              <a:rPr lang="ru-RU" altLang="en-US" sz="2000" dirty="0">
                <a:latin typeface="+mj-lt"/>
                <a:cs typeface="+mj-lt"/>
              </a:rPr>
              <a:t> В тяжелейших военных условиях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r"/>
            <a:r>
              <a:rPr lang="ru-RU" altLang="en-US" sz="2000" dirty="0" smtClean="0">
                <a:latin typeface="+mj-lt"/>
                <a:cs typeface="+mj-lt"/>
              </a:rPr>
              <a:t>Омская </a:t>
            </a:r>
            <a:r>
              <a:rPr lang="ru-RU" altLang="en-US" sz="2000" dirty="0">
                <a:latin typeface="+mj-lt"/>
                <a:cs typeface="+mj-lt"/>
              </a:rPr>
              <a:t>область сумела стать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r"/>
            <a:r>
              <a:rPr lang="ru-RU" altLang="en-US" sz="2000" dirty="0" smtClean="0">
                <a:latin typeface="+mj-lt"/>
                <a:cs typeface="+mj-lt"/>
              </a:rPr>
              <a:t>мощной </a:t>
            </a:r>
            <a:r>
              <a:rPr lang="ru-RU" altLang="en-US" sz="2000" dirty="0">
                <a:latin typeface="+mj-lt"/>
                <a:cs typeface="+mj-lt"/>
              </a:rPr>
              <a:t>базой снабжения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r"/>
            <a:r>
              <a:rPr lang="ru-RU" altLang="en-US" sz="2000" dirty="0" smtClean="0">
                <a:latin typeface="+mj-lt"/>
                <a:cs typeface="+mj-lt"/>
              </a:rPr>
              <a:t>фронта </a:t>
            </a:r>
            <a:r>
              <a:rPr lang="ru-RU" altLang="en-US" sz="2000" dirty="0">
                <a:latin typeface="+mj-lt"/>
                <a:cs typeface="+mj-lt"/>
              </a:rPr>
              <a:t>и всей страны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r"/>
            <a:r>
              <a:rPr lang="ru-RU" altLang="en-US" sz="2000" dirty="0" smtClean="0">
                <a:latin typeface="+mj-lt"/>
                <a:cs typeface="+mj-lt"/>
              </a:rPr>
              <a:t>оружием</a:t>
            </a:r>
            <a:r>
              <a:rPr lang="ru-RU" altLang="en-US" sz="2000" dirty="0">
                <a:latin typeface="+mj-lt"/>
                <a:cs typeface="+mj-lt"/>
              </a:rPr>
              <a:t>, промышленной и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r"/>
            <a:r>
              <a:rPr lang="ru-RU" altLang="en-US" sz="2000" dirty="0" smtClean="0">
                <a:latin typeface="+mj-lt"/>
                <a:cs typeface="+mj-lt"/>
              </a:rPr>
              <a:t>сельскохозяйственной </a:t>
            </a:r>
          </a:p>
          <a:p>
            <a:pPr algn="r"/>
            <a:r>
              <a:rPr lang="ru-RU" altLang="en-US" sz="2000" dirty="0" smtClean="0">
                <a:latin typeface="+mj-lt"/>
                <a:cs typeface="+mj-lt"/>
              </a:rPr>
              <a:t>продукцией</a:t>
            </a:r>
            <a:r>
              <a:rPr lang="ru-RU" altLang="en-US" sz="2400" dirty="0">
                <a:latin typeface="+mj-lt"/>
                <a:cs typeface="+mj-lt"/>
              </a:rPr>
              <a:t>.</a:t>
            </a:r>
          </a:p>
        </p:txBody>
      </p:sp>
      <p:pic>
        <p:nvPicPr>
          <p:cNvPr id="5" name="Замещающая рамка рисунка 4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07504" y="2708920"/>
            <a:ext cx="4536504" cy="40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28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6192688" cy="1152127"/>
          </a:xfrm>
        </p:spPr>
        <p:txBody>
          <a:bodyPr>
            <a:normAutofit/>
          </a:bodyPr>
          <a:lstStyle/>
          <a:p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</a:rPr>
              <a:t>Мемориал тулякам, погибшим </a:t>
            </a:r>
            <a:r>
              <a:rPr lang="ru-RU" altLang="en-US" sz="28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altLang="en-US" sz="28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altLang="en-US" sz="2800" dirty="0" smtClean="0">
                <a:solidFill>
                  <a:schemeClr val="accent5">
                    <a:lumMod val="50000"/>
                  </a:schemeClr>
                </a:solidFill>
              </a:rPr>
              <a:t>в 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</a:rPr>
              <a:t>годы ВОВ.</a:t>
            </a: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251520" y="1556792"/>
            <a:ext cx="8640960" cy="4392488"/>
          </a:xfrm>
        </p:spPr>
        <p:txBody>
          <a:bodyPr>
            <a:normAutofit fontScale="92500"/>
          </a:bodyPr>
          <a:lstStyle/>
          <a:p>
            <a:pPr algn="l"/>
            <a:r>
              <a:rPr lang="ru-RU" altLang="en-US" sz="2400" dirty="0" smtClean="0">
                <a:latin typeface="+mj-lt"/>
                <a:cs typeface="+mj-lt"/>
              </a:rPr>
              <a:t>         Памятник </a:t>
            </a:r>
            <a:r>
              <a:rPr lang="ru-RU" altLang="en-US" sz="2400" dirty="0">
                <a:latin typeface="+mj-lt"/>
                <a:cs typeface="+mj-lt"/>
              </a:rPr>
              <a:t>установлен в 1995 году в связи с празднованием 50-летия Победы в Великой Отечественной войне 1941-1945 гг. </a:t>
            </a:r>
            <a:endParaRPr lang="ru-RU" altLang="en-US" sz="2400" dirty="0" smtClean="0">
              <a:latin typeface="+mj-lt"/>
              <a:cs typeface="+mj-lt"/>
            </a:endParaRPr>
          </a:p>
          <a:p>
            <a:pPr algn="l"/>
            <a:r>
              <a:rPr lang="ru-RU" altLang="en-US" sz="2400" dirty="0">
                <a:latin typeface="+mj-lt"/>
                <a:cs typeface="+mj-lt"/>
              </a:rPr>
              <a:t> </a:t>
            </a:r>
            <a:r>
              <a:rPr lang="ru-RU" altLang="en-US" sz="2400" dirty="0" smtClean="0">
                <a:latin typeface="+mj-lt"/>
                <a:cs typeface="+mj-lt"/>
              </a:rPr>
              <a:t>        Мемориальный </a:t>
            </a:r>
            <a:r>
              <a:rPr lang="ru-RU" altLang="en-US" sz="2400" dirty="0">
                <a:latin typeface="+mj-lt"/>
                <a:cs typeface="+mj-lt"/>
              </a:rPr>
              <a:t>комплекс </a:t>
            </a:r>
            <a:r>
              <a:rPr lang="ru-RU" altLang="en-US" sz="2400" dirty="0" smtClean="0">
                <a:latin typeface="+mj-lt"/>
                <a:cs typeface="+mj-lt"/>
              </a:rPr>
              <a:t>включает </a:t>
            </a:r>
            <a:r>
              <a:rPr lang="ru-RU" altLang="en-US" sz="2400" dirty="0">
                <a:latin typeface="+mj-lt"/>
                <a:cs typeface="+mj-lt"/>
              </a:rPr>
              <a:t>в себя </a:t>
            </a:r>
            <a:r>
              <a:rPr lang="ru-RU" altLang="en-US" sz="2400" dirty="0" smtClean="0">
                <a:latin typeface="+mj-lt"/>
                <a:cs typeface="+mj-lt"/>
              </a:rPr>
              <a:t>скульптурную</a:t>
            </a:r>
          </a:p>
          <a:p>
            <a:pPr algn="l"/>
            <a:r>
              <a:rPr lang="ru-RU" altLang="en-US" sz="2400" dirty="0" smtClean="0">
                <a:latin typeface="+mj-lt"/>
                <a:cs typeface="+mj-lt"/>
              </a:rPr>
              <a:t>композицию</a:t>
            </a:r>
            <a:r>
              <a:rPr lang="ru-RU" altLang="en-US" sz="2400" dirty="0">
                <a:latin typeface="+mj-lt"/>
                <a:cs typeface="+mj-lt"/>
              </a:rPr>
              <a:t>: железобетонные </a:t>
            </a:r>
            <a:endParaRPr lang="ru-RU" altLang="en-US" sz="2400" dirty="0" smtClean="0">
              <a:latin typeface="+mj-lt"/>
              <a:cs typeface="+mj-lt"/>
            </a:endParaRPr>
          </a:p>
          <a:p>
            <a:pPr algn="l"/>
            <a:r>
              <a:rPr lang="ru-RU" altLang="en-US" sz="2400" dirty="0" smtClean="0">
                <a:latin typeface="+mj-lt"/>
                <a:cs typeface="+mj-lt"/>
              </a:rPr>
              <a:t>штыки</a:t>
            </a:r>
            <a:r>
              <a:rPr lang="ru-RU" altLang="en-US" sz="2400" dirty="0">
                <a:latin typeface="+mj-lt"/>
                <a:cs typeface="+mj-lt"/>
              </a:rPr>
              <a:t>, фигуры солдата и </a:t>
            </a:r>
            <a:r>
              <a:rPr lang="ru-RU" altLang="en-US" sz="2400" dirty="0" smtClean="0">
                <a:latin typeface="+mj-lt"/>
                <a:cs typeface="+mj-lt"/>
              </a:rPr>
              <a:t>двух</a:t>
            </a:r>
          </a:p>
          <a:p>
            <a:pPr algn="l"/>
            <a:r>
              <a:rPr lang="ru-RU" altLang="en-US" sz="2400" dirty="0" smtClean="0">
                <a:latin typeface="+mj-lt"/>
                <a:cs typeface="+mj-lt"/>
              </a:rPr>
              <a:t>птиц</a:t>
            </a:r>
            <a:r>
              <a:rPr lang="ru-RU" altLang="en-US" sz="2400" dirty="0">
                <a:latin typeface="+mj-lt"/>
                <a:cs typeface="+mj-lt"/>
              </a:rPr>
              <a:t>, выполненные из </a:t>
            </a:r>
            <a:endParaRPr lang="ru-RU" altLang="en-US" sz="2400" dirty="0" smtClean="0">
              <a:latin typeface="+mj-lt"/>
              <a:cs typeface="+mj-lt"/>
            </a:endParaRPr>
          </a:p>
          <a:p>
            <a:pPr algn="l"/>
            <a:r>
              <a:rPr lang="ru-RU" altLang="en-US" sz="2400" dirty="0" smtClean="0">
                <a:latin typeface="+mj-lt"/>
                <a:cs typeface="+mj-lt"/>
              </a:rPr>
              <a:t>металла</a:t>
            </a:r>
            <a:r>
              <a:rPr lang="ru-RU" altLang="en-US" sz="2400" dirty="0">
                <a:latin typeface="+mj-lt"/>
                <a:cs typeface="+mj-lt"/>
              </a:rPr>
              <a:t>, подпорную стенку, </a:t>
            </a:r>
            <a:endParaRPr lang="ru-RU" altLang="en-US" sz="2400" dirty="0" smtClean="0">
              <a:latin typeface="+mj-lt"/>
              <a:cs typeface="+mj-lt"/>
            </a:endParaRPr>
          </a:p>
          <a:p>
            <a:pPr algn="l"/>
            <a:r>
              <a:rPr lang="ru-RU" altLang="en-US" sz="2400" dirty="0" smtClean="0">
                <a:latin typeface="+mj-lt"/>
                <a:cs typeface="+mj-lt"/>
              </a:rPr>
              <a:t>облицованную </a:t>
            </a:r>
            <a:r>
              <a:rPr lang="ru-RU" altLang="en-US" sz="2400" dirty="0">
                <a:latin typeface="+mj-lt"/>
                <a:cs typeface="+mj-lt"/>
              </a:rPr>
              <a:t>гранитными </a:t>
            </a:r>
            <a:endParaRPr lang="ru-RU" altLang="en-US" sz="2400" dirty="0" smtClean="0">
              <a:latin typeface="+mj-lt"/>
              <a:cs typeface="+mj-lt"/>
            </a:endParaRPr>
          </a:p>
          <a:p>
            <a:pPr algn="l"/>
            <a:r>
              <a:rPr lang="ru-RU" altLang="en-US" sz="2400" dirty="0" smtClean="0">
                <a:latin typeface="+mj-lt"/>
                <a:cs typeface="+mj-lt"/>
              </a:rPr>
              <a:t>плитами</a:t>
            </a:r>
            <a:r>
              <a:rPr lang="ru-RU" altLang="en-US" sz="2400" dirty="0">
                <a:latin typeface="+mj-lt"/>
                <a:cs typeface="+mj-lt"/>
              </a:rPr>
              <a:t>, на которой закреплена </a:t>
            </a:r>
            <a:endParaRPr lang="ru-RU" altLang="en-US" sz="2400" dirty="0" smtClean="0">
              <a:latin typeface="+mj-lt"/>
              <a:cs typeface="+mj-lt"/>
            </a:endParaRPr>
          </a:p>
          <a:p>
            <a:pPr algn="l"/>
            <a:r>
              <a:rPr lang="ru-RU" altLang="en-US" sz="2400" dirty="0" smtClean="0">
                <a:latin typeface="+mj-lt"/>
                <a:cs typeface="+mj-lt"/>
              </a:rPr>
              <a:t>надпись </a:t>
            </a:r>
            <a:r>
              <a:rPr lang="ru-RU" altLang="en-US" sz="2400" dirty="0">
                <a:latin typeface="+mj-lt"/>
                <a:cs typeface="+mj-lt"/>
              </a:rPr>
              <a:t>из металлических букв</a:t>
            </a:r>
            <a:r>
              <a:rPr lang="ru-RU" altLang="en-US" sz="2400" dirty="0" smtClean="0">
                <a:latin typeface="+mj-lt"/>
                <a:cs typeface="+mj-lt"/>
              </a:rPr>
              <a:t>:</a:t>
            </a:r>
          </a:p>
          <a:p>
            <a:pPr algn="l"/>
            <a:r>
              <a:rPr lang="ru-RU" altLang="en-US" sz="2400" dirty="0" smtClean="0">
                <a:latin typeface="+mj-lt"/>
                <a:cs typeface="+mj-lt"/>
              </a:rPr>
              <a:t>«</a:t>
            </a:r>
            <a:r>
              <a:rPr lang="ru-RU" altLang="en-US" sz="2400" dirty="0">
                <a:latin typeface="+mj-lt"/>
                <a:cs typeface="+mj-lt"/>
              </a:rPr>
              <a:t>Тулякам-ушедшим в </a:t>
            </a:r>
            <a:r>
              <a:rPr lang="ru-RU" altLang="en-US" sz="2400" dirty="0" smtClean="0">
                <a:latin typeface="+mj-lt"/>
                <a:cs typeface="+mj-lt"/>
              </a:rPr>
              <a:t>бессмертие</a:t>
            </a:r>
            <a:r>
              <a:rPr lang="ru-RU" altLang="en-US" dirty="0" smtClean="0">
                <a:latin typeface="+mj-lt"/>
                <a:cs typeface="+mj-lt"/>
              </a:rPr>
              <a:t>».</a:t>
            </a:r>
            <a:endParaRPr lang="ru-RU" altLang="en-US" dirty="0">
              <a:latin typeface="+mj-lt"/>
              <a:cs typeface="+mj-lt"/>
            </a:endParaRPr>
          </a:p>
        </p:txBody>
      </p:sp>
      <p:pic>
        <p:nvPicPr>
          <p:cNvPr id="5" name="Замещающая рамка рисунка 4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4860032" y="3258058"/>
            <a:ext cx="4053086" cy="33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48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5486400" cy="522288"/>
          </a:xfrm>
        </p:spPr>
        <p:txBody>
          <a:bodyPr>
            <a:noAutofit/>
          </a:bodyPr>
          <a:lstStyle/>
          <a:p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</a:rPr>
              <a:t>Надгробный памятник </a:t>
            </a:r>
            <a:r>
              <a:rPr lang="ru-RU" altLang="en-US" sz="2800" dirty="0" err="1">
                <a:solidFill>
                  <a:schemeClr val="accent5">
                    <a:lumMod val="50000"/>
                  </a:schemeClr>
                </a:solidFill>
              </a:rPr>
              <a:t>Цапову</a:t>
            </a:r>
            <a:r>
              <a:rPr lang="ru-RU" altLang="en-US" sz="2800" dirty="0">
                <a:solidFill>
                  <a:schemeClr val="accent5">
                    <a:lumMod val="50000"/>
                  </a:schemeClr>
                </a:solidFill>
              </a:rPr>
              <a:t> Ивану Ивановичу</a:t>
            </a: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251520" y="1166786"/>
            <a:ext cx="8640960" cy="5502573"/>
          </a:xfrm>
        </p:spPr>
        <p:txBody>
          <a:bodyPr>
            <a:noAutofit/>
          </a:bodyPr>
          <a:lstStyle/>
          <a:p>
            <a:pPr algn="l"/>
            <a:r>
              <a:rPr lang="ru-RU" altLang="en-US" dirty="0"/>
              <a:t> </a:t>
            </a:r>
            <a:r>
              <a:rPr lang="ru-RU" altLang="en-US" dirty="0" smtClean="0"/>
              <a:t>             </a:t>
            </a:r>
            <a:r>
              <a:rPr lang="ru-RU" altLang="en-US" sz="2000" dirty="0" smtClean="0">
                <a:latin typeface="+mj-lt"/>
                <a:cs typeface="+mj-lt"/>
              </a:rPr>
              <a:t>Участник </a:t>
            </a:r>
            <a:r>
              <a:rPr lang="ru-RU" altLang="en-US" sz="2000" dirty="0">
                <a:latin typeface="+mj-lt"/>
                <a:cs typeface="+mj-lt"/>
              </a:rPr>
              <a:t>Великой Отечественной войны. Воевал в </a:t>
            </a:r>
            <a:r>
              <a:rPr lang="ru-RU" altLang="en-US" sz="2000" dirty="0" smtClean="0">
                <a:latin typeface="+mj-lt"/>
                <a:cs typeface="+mj-lt"/>
              </a:rPr>
              <a:t>составе ВВС </a:t>
            </a:r>
            <a:r>
              <a:rPr lang="ru-RU" altLang="en-US" sz="2000" dirty="0">
                <a:latin typeface="+mj-lt"/>
                <a:cs typeface="+mj-lt"/>
              </a:rPr>
              <a:t>Балтийского флота. Участвовал в обороне </a:t>
            </a:r>
            <a:r>
              <a:rPr lang="ru-RU" altLang="en-US" sz="2000" dirty="0" smtClean="0">
                <a:latin typeface="+mj-lt"/>
                <a:cs typeface="+mj-lt"/>
              </a:rPr>
              <a:t>Прибалтики и </a:t>
            </a:r>
            <a:r>
              <a:rPr lang="ru-RU" altLang="en-US" sz="2000" dirty="0">
                <a:latin typeface="+mj-lt"/>
                <a:cs typeface="+mj-lt"/>
              </a:rPr>
              <a:t>Ленинграда, прорыве блокады Ленинграда и Выборгской операции</a:t>
            </a:r>
            <a:r>
              <a:rPr lang="ru-RU" altLang="en-US" sz="2000" dirty="0" smtClean="0">
                <a:latin typeface="+mj-lt"/>
                <a:cs typeface="+mj-lt"/>
              </a:rPr>
              <a:t>.</a:t>
            </a:r>
          </a:p>
          <a:p>
            <a:pPr algn="l"/>
            <a:r>
              <a:rPr lang="ru-RU" altLang="en-US" sz="2000" dirty="0" smtClean="0">
                <a:latin typeface="+mj-lt"/>
                <a:cs typeface="+mj-lt"/>
              </a:rPr>
              <a:t>         Всего </a:t>
            </a:r>
            <a:r>
              <a:rPr lang="ru-RU" altLang="en-US" sz="2000" dirty="0">
                <a:latin typeface="+mj-lt"/>
                <a:cs typeface="+mj-lt"/>
              </a:rPr>
              <a:t>за время войны совершил </a:t>
            </a:r>
            <a:r>
              <a:rPr lang="ru-RU" altLang="en-US" sz="2000" dirty="0" smtClean="0">
                <a:latin typeface="+mj-lt"/>
                <a:cs typeface="+mj-lt"/>
              </a:rPr>
              <a:t>543 </a:t>
            </a:r>
            <a:r>
              <a:rPr lang="ru-RU" altLang="en-US" sz="2000" dirty="0">
                <a:latin typeface="+mj-lt"/>
                <a:cs typeface="+mj-lt"/>
              </a:rPr>
              <a:t>боевых вылета на </a:t>
            </a:r>
            <a:r>
              <a:rPr lang="ru-RU" altLang="en-US" sz="2000" dirty="0" smtClean="0">
                <a:latin typeface="+mj-lt"/>
                <a:cs typeface="+mj-lt"/>
              </a:rPr>
              <a:t>истребителях, в </a:t>
            </a:r>
            <a:r>
              <a:rPr lang="ru-RU" altLang="en-US" sz="2000" dirty="0">
                <a:latin typeface="+mj-lt"/>
                <a:cs typeface="+mj-lt"/>
              </a:rPr>
              <a:t>воздушных боях сбил лично 11 </a:t>
            </a:r>
            <a:r>
              <a:rPr lang="ru-RU" altLang="en-US" sz="2000" dirty="0" smtClean="0">
                <a:latin typeface="+mj-lt"/>
                <a:cs typeface="+mj-lt"/>
              </a:rPr>
              <a:t>и </a:t>
            </a:r>
            <a:r>
              <a:rPr lang="ru-RU" altLang="en-US" sz="2000" dirty="0">
                <a:latin typeface="+mj-lt"/>
                <a:cs typeface="+mj-lt"/>
              </a:rPr>
              <a:t>в составе группы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r"/>
            <a:r>
              <a:rPr lang="ru-RU" altLang="en-US" sz="2000" dirty="0">
                <a:latin typeface="+mj-lt"/>
                <a:cs typeface="+mj-lt"/>
              </a:rPr>
              <a:t> </a:t>
            </a:r>
            <a:r>
              <a:rPr lang="ru-RU" altLang="en-US" sz="2000" dirty="0" smtClean="0">
                <a:latin typeface="+mj-lt"/>
                <a:cs typeface="+mj-lt"/>
              </a:rPr>
              <a:t>                                                                           12 самолётов  </a:t>
            </a:r>
            <a:r>
              <a:rPr lang="ru-RU" altLang="en-US" sz="2000" dirty="0">
                <a:latin typeface="+mj-lt"/>
                <a:cs typeface="+mj-lt"/>
              </a:rPr>
              <a:t>противника.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r"/>
            <a:r>
              <a:rPr lang="ru-RU" altLang="en-US" sz="2000" dirty="0" smtClean="0">
                <a:latin typeface="+mj-lt"/>
                <a:cs typeface="+mj-lt"/>
              </a:rPr>
              <a:t>                                             За </a:t>
            </a:r>
            <a:r>
              <a:rPr lang="ru-RU" altLang="en-US" sz="2000" dirty="0">
                <a:latin typeface="+mj-lt"/>
                <a:cs typeface="+mj-lt"/>
              </a:rPr>
              <a:t>мужество и героизм, </a:t>
            </a:r>
            <a:r>
              <a:rPr lang="ru-RU" altLang="en-US" sz="2000" dirty="0" smtClean="0">
                <a:latin typeface="+mj-lt"/>
                <a:cs typeface="+mj-lt"/>
              </a:rPr>
              <a:t>проявленные </a:t>
            </a:r>
          </a:p>
          <a:p>
            <a:pPr algn="r"/>
            <a:r>
              <a:rPr lang="ru-RU" altLang="en-US" sz="2000" dirty="0">
                <a:latin typeface="+mj-lt"/>
                <a:cs typeface="+mj-lt"/>
              </a:rPr>
              <a:t> </a:t>
            </a:r>
            <a:r>
              <a:rPr lang="ru-RU" altLang="en-US" sz="2000" dirty="0" smtClean="0">
                <a:latin typeface="+mj-lt"/>
                <a:cs typeface="+mj-lt"/>
              </a:rPr>
              <a:t>                                                     в </a:t>
            </a:r>
            <a:r>
              <a:rPr lang="ru-RU" altLang="en-US" sz="2000" dirty="0">
                <a:latin typeface="+mj-lt"/>
                <a:cs typeface="+mj-lt"/>
              </a:rPr>
              <a:t>боях, </a:t>
            </a:r>
            <a:r>
              <a:rPr lang="ru-RU" altLang="en-US" sz="2000" dirty="0" smtClean="0">
                <a:latin typeface="+mj-lt"/>
                <a:cs typeface="+mj-lt"/>
              </a:rPr>
              <a:t> Указом Президиума </a:t>
            </a:r>
            <a:r>
              <a:rPr lang="ru-RU" altLang="en-US" sz="2000" dirty="0">
                <a:latin typeface="+mj-lt"/>
                <a:cs typeface="+mj-lt"/>
              </a:rPr>
              <a:t>Верховного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r"/>
            <a:r>
              <a:rPr lang="ru-RU" altLang="en-US" sz="2000" dirty="0">
                <a:latin typeface="+mj-lt"/>
                <a:cs typeface="+mj-lt"/>
              </a:rPr>
              <a:t> </a:t>
            </a:r>
            <a:r>
              <a:rPr lang="ru-RU" altLang="en-US" sz="2000" dirty="0" smtClean="0">
                <a:latin typeface="+mj-lt"/>
                <a:cs typeface="+mj-lt"/>
              </a:rPr>
              <a:t>                                                     Совета </a:t>
            </a:r>
            <a:r>
              <a:rPr lang="ru-RU" altLang="en-US" sz="2000" dirty="0">
                <a:latin typeface="+mj-lt"/>
                <a:cs typeface="+mj-lt"/>
              </a:rPr>
              <a:t>СССР </a:t>
            </a:r>
            <a:r>
              <a:rPr lang="ru-RU" altLang="en-US" sz="2000" dirty="0" smtClean="0">
                <a:latin typeface="+mj-lt"/>
                <a:cs typeface="+mj-lt"/>
              </a:rPr>
              <a:t>от </a:t>
            </a:r>
            <a:r>
              <a:rPr lang="ru-RU" altLang="en-US" sz="2000" dirty="0">
                <a:latin typeface="+mj-lt"/>
                <a:cs typeface="+mj-lt"/>
              </a:rPr>
              <a:t>22 июля 1944 года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r"/>
            <a:r>
              <a:rPr lang="ru-RU" altLang="en-US" sz="2000" dirty="0" smtClean="0">
                <a:latin typeface="+mj-lt"/>
                <a:cs typeface="+mj-lt"/>
              </a:rPr>
              <a:t>гвардии </a:t>
            </a:r>
            <a:r>
              <a:rPr lang="ru-RU" altLang="en-US" sz="2000" dirty="0">
                <a:latin typeface="+mj-lt"/>
                <a:cs typeface="+mj-lt"/>
              </a:rPr>
              <a:t>капитану </a:t>
            </a:r>
            <a:r>
              <a:rPr lang="ru-RU" altLang="en-US" sz="2000" dirty="0" err="1">
                <a:latin typeface="+mj-lt"/>
                <a:cs typeface="+mj-lt"/>
              </a:rPr>
              <a:t>Цапову</a:t>
            </a:r>
            <a:r>
              <a:rPr lang="ru-RU" altLang="en-US" sz="2000" dirty="0">
                <a:latin typeface="+mj-lt"/>
                <a:cs typeface="+mj-lt"/>
              </a:rPr>
              <a:t> Ивану Ивановичу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r"/>
            <a:r>
              <a:rPr lang="ru-RU" altLang="en-US" sz="2000" dirty="0" smtClean="0">
                <a:latin typeface="+mj-lt"/>
                <a:cs typeface="+mj-lt"/>
              </a:rPr>
              <a:t>присвоено </a:t>
            </a:r>
            <a:r>
              <a:rPr lang="ru-RU" altLang="en-US" sz="2000" dirty="0">
                <a:latin typeface="+mj-lt"/>
                <a:cs typeface="+mj-lt"/>
              </a:rPr>
              <a:t>звание Героя Советского Союза </a:t>
            </a:r>
          </a:p>
          <a:p>
            <a:pPr algn="r"/>
            <a:r>
              <a:rPr lang="ru-RU" altLang="en-US" sz="2000" dirty="0" smtClean="0">
                <a:latin typeface="+mj-lt"/>
                <a:cs typeface="+mj-lt"/>
              </a:rPr>
              <a:t>                                                  с </a:t>
            </a:r>
            <a:r>
              <a:rPr lang="ru-RU" altLang="en-US" sz="2000" dirty="0">
                <a:latin typeface="+mj-lt"/>
                <a:cs typeface="+mj-lt"/>
              </a:rPr>
              <a:t>вручением ордена Ленина и </a:t>
            </a:r>
            <a:r>
              <a:rPr lang="ru-RU" altLang="en-US" sz="2000" dirty="0" smtClean="0">
                <a:latin typeface="+mj-lt"/>
                <a:cs typeface="+mj-lt"/>
              </a:rPr>
              <a:t>медали </a:t>
            </a:r>
          </a:p>
          <a:p>
            <a:pPr algn="r"/>
            <a:r>
              <a:rPr lang="ru-RU" altLang="en-US" sz="2000" dirty="0" smtClean="0">
                <a:latin typeface="+mj-lt"/>
                <a:cs typeface="+mj-lt"/>
              </a:rPr>
              <a:t>                                                   «</a:t>
            </a:r>
            <a:r>
              <a:rPr lang="ru-RU" altLang="en-US" sz="2000" dirty="0">
                <a:latin typeface="+mj-lt"/>
                <a:cs typeface="+mj-lt"/>
              </a:rPr>
              <a:t>Золотая Звезда». </a:t>
            </a:r>
            <a:endParaRPr lang="ru-RU" altLang="en-US" sz="2000" dirty="0" smtClean="0">
              <a:latin typeface="+mj-lt"/>
              <a:cs typeface="+mj-lt"/>
            </a:endParaRPr>
          </a:p>
          <a:p>
            <a:pPr algn="l"/>
            <a:r>
              <a:rPr lang="ru-RU" altLang="en-US" sz="2000" dirty="0" smtClean="0">
                <a:latin typeface="+mj-lt"/>
                <a:cs typeface="+mj-lt"/>
              </a:rPr>
              <a:t>                                                                                    Похоронен </a:t>
            </a:r>
            <a:r>
              <a:rPr lang="ru-RU" altLang="en-US" sz="2000" dirty="0">
                <a:latin typeface="+mj-lt"/>
                <a:cs typeface="+mj-lt"/>
              </a:rPr>
              <a:t>на </a:t>
            </a:r>
            <a:r>
              <a:rPr lang="ru-RU" altLang="en-US" sz="2000" dirty="0" err="1" smtClean="0">
                <a:latin typeface="+mj-lt"/>
                <a:cs typeface="+mj-lt"/>
              </a:rPr>
              <a:t>Николо</a:t>
            </a:r>
            <a:r>
              <a:rPr lang="ru-RU" altLang="en-US" sz="2000" dirty="0" smtClean="0">
                <a:latin typeface="+mj-lt"/>
                <a:cs typeface="+mj-lt"/>
              </a:rPr>
              <a:t>-</a:t>
            </a:r>
          </a:p>
          <a:p>
            <a:pPr algn="r"/>
            <a:r>
              <a:rPr lang="ru-RU" altLang="en-US" sz="2000" dirty="0" smtClean="0">
                <a:latin typeface="+mj-lt"/>
                <a:cs typeface="+mj-lt"/>
              </a:rPr>
              <a:t>Архангельском </a:t>
            </a:r>
            <a:r>
              <a:rPr lang="ru-RU" altLang="en-US" sz="2000" dirty="0">
                <a:latin typeface="+mj-lt"/>
                <a:cs typeface="+mj-lt"/>
              </a:rPr>
              <a:t>кладбище в Москве.</a:t>
            </a:r>
          </a:p>
        </p:txBody>
      </p:sp>
      <p:pic>
        <p:nvPicPr>
          <p:cNvPr id="5" name="Замещающая рамка рисунка 4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79512" y="3140968"/>
            <a:ext cx="3456384" cy="35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2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emory-map.1sept.ru/memorials/00/03/52/1/838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6872189" cy="5154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5733256"/>
            <a:ext cx="72984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г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 Альметьевск. </a:t>
            </a: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Мемориал Великой отечественной войны.</a:t>
            </a:r>
            <a:endParaRPr lang="ru-RU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5429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5486400" cy="522288"/>
          </a:xfrm>
        </p:spPr>
        <p:txBody>
          <a:bodyPr>
            <a:normAutofit fontScale="90000"/>
          </a:bodyPr>
          <a:lstStyle/>
          <a:p>
            <a:r>
              <a:rPr lang="ru-RU" altLang="en-US" sz="3100" dirty="0"/>
              <a:t>Братская могила </a:t>
            </a:r>
            <a:r>
              <a:rPr lang="ru-RU" altLang="en-US" sz="3100" dirty="0">
                <a:solidFill>
                  <a:srgbClr val="C00000"/>
                </a:solidFill>
              </a:rPr>
              <a:t>ю</a:t>
            </a:r>
            <a:r>
              <a:rPr lang="ru-RU" altLang="en-US" sz="3100" dirty="0"/>
              <a:t>ным партизанам в </a:t>
            </a:r>
            <a:r>
              <a:rPr lang="ru-RU" altLang="en-US" sz="3100" dirty="0" err="1"/>
              <a:t>Коврове</a:t>
            </a:r>
            <a:r>
              <a:rPr lang="ru-RU" altLang="en-US" dirty="0"/>
              <a:t>.</a:t>
            </a: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179512" y="1124744"/>
            <a:ext cx="5400600" cy="5544616"/>
          </a:xfrm>
        </p:spPr>
        <p:txBody>
          <a:bodyPr>
            <a:noAutofit/>
          </a:bodyPr>
          <a:lstStyle/>
          <a:p>
            <a:pPr algn="l"/>
            <a:r>
              <a:rPr lang="ru-RU" altLang="en-US" sz="1800" dirty="0" smtClean="0">
                <a:latin typeface="+mj-lt"/>
                <a:cs typeface="+mj-lt"/>
              </a:rPr>
              <a:t>         В </a:t>
            </a:r>
            <a:r>
              <a:rPr lang="ru-RU" altLang="en-US" sz="1800" dirty="0">
                <a:latin typeface="+mj-lt"/>
                <a:cs typeface="+mj-lt"/>
              </a:rPr>
              <a:t>центре города </a:t>
            </a:r>
            <a:r>
              <a:rPr lang="ru-RU" altLang="en-US" sz="1800" dirty="0" err="1">
                <a:latin typeface="+mj-lt"/>
                <a:cs typeface="+mj-lt"/>
              </a:rPr>
              <a:t>Коврова</a:t>
            </a:r>
            <a:r>
              <a:rPr lang="ru-RU" altLang="en-US" sz="1800" dirty="0">
                <a:latin typeface="+mj-lt"/>
                <a:cs typeface="+mj-lt"/>
              </a:rPr>
              <a:t> стоит памятная плита, под которой в братской могиле покоятся трое совсем юных парней из </a:t>
            </a:r>
            <a:r>
              <a:rPr lang="ru-RU" altLang="en-US" sz="1800" dirty="0" err="1">
                <a:latin typeface="+mj-lt"/>
                <a:cs typeface="+mj-lt"/>
              </a:rPr>
              <a:t>Коврова</a:t>
            </a:r>
            <a:r>
              <a:rPr lang="ru-RU" altLang="en-US" sz="1800" dirty="0">
                <a:latin typeface="+mj-lt"/>
                <a:cs typeface="+mj-lt"/>
              </a:rPr>
              <a:t>: Алексей Акимов, Юрий Сорокин, Флавий Сорокин. </a:t>
            </a:r>
            <a:endParaRPr lang="ru-RU" altLang="en-US" sz="1800" dirty="0" smtClean="0">
              <a:latin typeface="+mj-lt"/>
              <a:cs typeface="+mj-lt"/>
            </a:endParaRPr>
          </a:p>
          <a:p>
            <a:pPr algn="l"/>
            <a:r>
              <a:rPr lang="ru-RU" altLang="en-US" sz="1800" dirty="0">
                <a:latin typeface="+mj-lt"/>
                <a:cs typeface="+mj-lt"/>
              </a:rPr>
              <a:t> </a:t>
            </a:r>
            <a:r>
              <a:rPr lang="ru-RU" altLang="en-US" sz="1800" dirty="0" smtClean="0">
                <a:latin typeface="+mj-lt"/>
                <a:cs typeface="+mj-lt"/>
              </a:rPr>
              <a:t>        Ребята </a:t>
            </a:r>
            <a:r>
              <a:rPr lang="ru-RU" altLang="en-US" sz="1800" dirty="0">
                <a:latin typeface="+mj-lt"/>
                <a:cs typeface="+mj-lt"/>
              </a:rPr>
              <a:t>рвались на фронт, и их направили </a:t>
            </a:r>
            <a:r>
              <a:rPr lang="ru-RU" altLang="en-US" sz="1800" dirty="0" smtClean="0">
                <a:latin typeface="+mj-lt"/>
                <a:cs typeface="+mj-lt"/>
              </a:rPr>
              <a:t>в </a:t>
            </a:r>
            <a:r>
              <a:rPr lang="ru-RU" altLang="en-US" sz="1800" dirty="0">
                <a:latin typeface="+mj-lt"/>
                <a:cs typeface="+mj-lt"/>
              </a:rPr>
              <a:t>особую часть НКВД. В ноябре 1941 юные партизаны приступили к выполнению боевого задания. В деревне Ямищи, где обосновалась группа ЮФА, никто не подозревал, что ребята тайно ведут против немцев подрывную работу и связаны с партизанами. Немцам помог случай. </a:t>
            </a:r>
            <a:endParaRPr lang="ru-RU" altLang="en-US" sz="1800" dirty="0" smtClean="0">
              <a:latin typeface="+mj-lt"/>
              <a:cs typeface="+mj-lt"/>
            </a:endParaRPr>
          </a:p>
          <a:p>
            <a:pPr algn="l"/>
            <a:r>
              <a:rPr lang="ru-RU" altLang="en-US" sz="1800" dirty="0" smtClean="0">
                <a:latin typeface="+mj-lt"/>
                <a:cs typeface="+mj-lt"/>
              </a:rPr>
              <a:t>Не </a:t>
            </a:r>
            <a:r>
              <a:rPr lang="ru-RU" altLang="en-US" sz="1800" dirty="0">
                <a:latin typeface="+mj-lt"/>
                <a:cs typeface="+mj-lt"/>
              </a:rPr>
              <a:t>выдержав пыток, выдал подпольщиков один местный житель. Начались допросы, пытки, истязания. Юноши упорно молчали. Они сохранили военную тайну, не выдали немцам людей и партизанские базы.</a:t>
            </a:r>
          </a:p>
          <a:p>
            <a:pPr algn="l"/>
            <a:endParaRPr lang="ru-RU" altLang="en-US" sz="1800" dirty="0">
              <a:latin typeface="+mj-lt"/>
              <a:cs typeface="+mj-lt"/>
            </a:endParaRPr>
          </a:p>
          <a:p>
            <a:pPr algn="l"/>
            <a:r>
              <a:rPr lang="ru-RU" altLang="en-US" sz="1800" dirty="0"/>
              <a:t> </a:t>
            </a:r>
          </a:p>
          <a:p>
            <a:r>
              <a:rPr lang="ru-RU" altLang="en-US" sz="1800" dirty="0"/>
              <a:t> </a:t>
            </a:r>
          </a:p>
        </p:txBody>
      </p:sp>
      <p:pic>
        <p:nvPicPr>
          <p:cNvPr id="5" name="Замещающая рамка рисунка 4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5940152" y="1628800"/>
            <a:ext cx="2957319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43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785813" y="428625"/>
            <a:ext cx="77152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11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1pPr>
            <a:lvl2pPr>
              <a:lnSpc>
                <a:spcPct val="11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2pPr>
            <a:lvl3pPr>
              <a:lnSpc>
                <a:spcPct val="11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3pPr>
            <a:lvl4pPr>
              <a:lnSpc>
                <a:spcPct val="11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4pPr>
            <a:lvl5pPr>
              <a:lnSpc>
                <a:spcPct val="11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11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Book Antiqua" charset="0"/>
                <a:ea typeface="Microsoft YaHei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600" i="1"/>
              <a:t>АЗБУКА ПОБЕДЫ</a:t>
            </a:r>
          </a:p>
        </p:txBody>
      </p:sp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3491880" y="1643063"/>
            <a:ext cx="475200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4800" b="1" i="1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«Памятники </a:t>
            </a:r>
            <a:r>
              <a:rPr lang="ru-RU" altLang="ru-RU" sz="4800" b="1" i="1" dirty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Победы»</a:t>
            </a: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539750" y="4508500"/>
            <a:ext cx="49799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6000" b="1" dirty="0" smtClean="0">
                <a:latin typeface="Times New Roman" pitchFamily="16" charset="0"/>
                <a:cs typeface="Times New Roman" pitchFamily="16" charset="0"/>
              </a:rPr>
              <a:t>8</a:t>
            </a:r>
            <a:r>
              <a:rPr lang="ru-RU" altLang="ru-RU" sz="6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«Г» </a:t>
            </a:r>
            <a:r>
              <a:rPr lang="ru-RU" altLang="ru-RU" sz="6000" b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класс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7" r="17877"/>
          <a:stretch>
            <a:fillRect/>
          </a:stretch>
        </p:blipFill>
        <p:spPr>
          <a:xfrm>
            <a:off x="5307783" y="3789040"/>
            <a:ext cx="3503971" cy="2429853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7101"/>
            <a:ext cx="3357562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417387"/>
      </p:ext>
    </p:extLst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C00000"/>
                </a:solidFill>
              </a:rPr>
              <a:t>Героическим защитникам Ленинграда в Санкт-Петербурге </a:t>
            </a:r>
          </a:p>
        </p:txBody>
      </p:sp>
      <p:sp>
        <p:nvSpPr>
          <p:cNvPr id="6147" name="Прямоугольник 3"/>
          <p:cNvSpPr>
            <a:spLocks noChangeArrowheads="1"/>
          </p:cNvSpPr>
          <p:nvPr/>
        </p:nvSpPr>
        <p:spPr bwMode="auto">
          <a:xfrm>
            <a:off x="115936" y="1772816"/>
            <a:ext cx="884855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 Монумент «Героическим защитникам Ленинграда» был развернут к одному из самых кровавых мест в истории битвы за Ленинград — Пулковским высотам, композиция состоит из 26 бронзовых скульптур защитников города (солдат, рабочих) и 48-метрового гранитного обелиска в центре. Здесь же расположен памятный зал «Блокада», отделенный разомкнутым кольцом, символизирующим прорыв фашистской обороны Ленинграда. </a:t>
            </a:r>
          </a:p>
        </p:txBody>
      </p:sp>
      <p:pic>
        <p:nvPicPr>
          <p:cNvPr id="6148" name="Рисунок 7" descr="C:\Users\KONDRASHOVAGM\Desktop\797582.800x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3" y="3429000"/>
            <a:ext cx="4718050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910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«Героям-панфиловцам» в </a:t>
            </a:r>
            <a:r>
              <a:rPr lang="ru-RU" b="1" dirty="0" err="1">
                <a:solidFill>
                  <a:srgbClr val="C00000"/>
                </a:solidFill>
              </a:rPr>
              <a:t>Дубосеково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endParaRPr lang="ru-RU" sz="2700" b="1" dirty="0">
              <a:solidFill>
                <a:srgbClr val="C00000"/>
              </a:solidFill>
            </a:endParaRP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908300"/>
          </a:xfrm>
        </p:spPr>
        <p:txBody>
          <a:bodyPr/>
          <a:lstStyle/>
          <a:p>
            <a:r>
              <a:rPr lang="ru-RU" altLang="ru-RU" sz="2400" dirty="0" smtClean="0"/>
              <a:t>     </a:t>
            </a:r>
            <a:r>
              <a:rPr lang="ru-RU" altLang="ru-RU" sz="1800" dirty="0" smtClean="0"/>
              <a:t>Мемориальный комплекс в </a:t>
            </a:r>
            <a:r>
              <a:rPr lang="ru-RU" altLang="ru-RU" sz="1800" dirty="0" err="1" smtClean="0"/>
              <a:t>Дубосеково</a:t>
            </a:r>
            <a:r>
              <a:rPr lang="ru-RU" altLang="ru-RU" sz="1800" dirty="0" smtClean="0"/>
              <a:t>, посвященный подвигу 28 воинов из дивизии генерал-майора Ивана Панфилова, состоит из шести 10-метровых скульптур: политрука, двух бойцов с гранатами и еще трех солдат. Перед скульптурной группой находится полоса бетонных плит — это символ рубежа, который немцы так и не смогли преодолеть. Авторами проекта монумента стали Николай Любимов, Алексей Постол, Владимир Федоров, Виталий </a:t>
            </a:r>
            <a:r>
              <a:rPr lang="ru-RU" altLang="ru-RU" sz="1800" dirty="0" err="1" smtClean="0"/>
              <a:t>Датюк</a:t>
            </a:r>
            <a:r>
              <a:rPr lang="ru-RU" altLang="ru-RU" sz="1800" dirty="0" smtClean="0"/>
              <a:t>, Юрий Кривущенко и Сергей </a:t>
            </a:r>
            <a:r>
              <a:rPr lang="ru-RU" altLang="ru-RU" sz="1800" dirty="0" err="1" smtClean="0"/>
              <a:t>Хаджибаронов</a:t>
            </a:r>
            <a:r>
              <a:rPr lang="ru-RU" altLang="ru-RU" sz="1800" dirty="0" smtClean="0"/>
              <a:t>. </a:t>
            </a:r>
          </a:p>
          <a:p>
            <a:r>
              <a:rPr lang="ru-RU" altLang="ru-RU" sz="1800" dirty="0" smtClean="0"/>
              <a:t>Памятник воинам Уральского добровольческого танкового корпуса в Екатеринбурге</a:t>
            </a:r>
          </a:p>
        </p:txBody>
      </p:sp>
      <p:pic>
        <p:nvPicPr>
          <p:cNvPr id="7172" name="Рисунок 6" descr="C:\Users\KONDRASHOVAGM\Desktop\797573.800x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292600"/>
            <a:ext cx="5430838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248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/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Мемориал </a:t>
            </a:r>
            <a:r>
              <a:rPr lang="ru-RU" sz="3600" b="1" dirty="0">
                <a:solidFill>
                  <a:srgbClr val="C00000"/>
                </a:solidFill>
              </a:rPr>
              <a:t>«Героям-панфиловцам» в </a:t>
            </a:r>
            <a:r>
              <a:rPr lang="ru-RU" sz="3600" b="1" dirty="0" err="1">
                <a:solidFill>
                  <a:srgbClr val="C00000"/>
                </a:solidFill>
              </a:rPr>
              <a:t>Дубосеково</a:t>
            </a:r>
            <a:r>
              <a:rPr lang="ru-RU" sz="3600" b="1" dirty="0">
                <a:solidFill>
                  <a:srgbClr val="C00000"/>
                </a:solidFill>
              </a:rPr>
              <a:t>,  Московская область.</a:t>
            </a: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195" name="Прямоугольник 3"/>
          <p:cNvSpPr>
            <a:spLocks noChangeArrowheads="1"/>
          </p:cNvSpPr>
          <p:nvPr/>
        </p:nvSpPr>
        <p:spPr bwMode="auto">
          <a:xfrm>
            <a:off x="4941629" y="1268760"/>
            <a:ext cx="40322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/>
              <a:t>      Мемориальный </a:t>
            </a:r>
            <a:r>
              <a:rPr lang="ru-RU" altLang="ru-RU" sz="1800" dirty="0"/>
              <a:t>комплекс посвящен 28 воинам Красной армии из дивизии генерал-майора Ивана Панфилова. В жестокой схватке 28 героев сумели уничтожить рвавшуюся в столицу колонну вражеских танков.</a:t>
            </a:r>
          </a:p>
        </p:txBody>
      </p:sp>
      <p:pic>
        <p:nvPicPr>
          <p:cNvPr id="8196" name="Рисунок 7" descr="C:\Users\KONDRASHOVAGM\Desktop\1497412440_ya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3817863" cy="25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8" descr="C:\Users\KONDRASHOVAGM\Desktop\Dubosekovo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3335338"/>
            <a:ext cx="43942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9" descr="C:\Users\KONDRASHOVAGM\Desktop\memorial-geroyam-panfilovtsam-v-dubosekov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44900"/>
            <a:ext cx="4392613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483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8" descr="C:\Users\KONDRASHOVAGM\Desktop\25457775-plita-na-memoriale-v-dubosekovo-plate-on-a-memorial-in-duboseko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8208963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654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3200" smtClean="0"/>
              <a:t>Монумент «Героическим защитникам Ленинграда» в Санкт-Петербурге.</a:t>
            </a:r>
            <a:br>
              <a:rPr lang="ru-RU" altLang="ru-RU" sz="3200" smtClean="0"/>
            </a:br>
            <a:endParaRPr lang="ru-RU" altLang="ru-RU" smtClean="0"/>
          </a:p>
        </p:txBody>
      </p:sp>
      <p:sp>
        <p:nvSpPr>
          <p:cNvPr id="10243" name="Прямоугольник 3"/>
          <p:cNvSpPr>
            <a:spLocks noChangeArrowheads="1"/>
          </p:cNvSpPr>
          <p:nvPr/>
        </p:nvSpPr>
        <p:spPr bwMode="auto">
          <a:xfrm>
            <a:off x="323850" y="1052513"/>
            <a:ext cx="83518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 Монумент посвящен подвигу горожан в трагические дни блокады Ленинграда, которая продолжалась 900 страшных дней. Такой осады и таких жертв никогда не было в истории человечества.</a:t>
            </a:r>
          </a:p>
        </p:txBody>
      </p:sp>
      <p:pic>
        <p:nvPicPr>
          <p:cNvPr id="10244" name="Рисунок 8" descr="C:\Users\KONDRASHOVAGM\Desktop\6ab090a0a409800dcede04a515769e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060575"/>
            <a:ext cx="72009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043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7" descr="C:\Users\KONDRASHOVAGM\Desktop\DSC_0098-1024x6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39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8" descr="C:\Users\KONDRASHOVAGM\Desktop\monumenta-geroicheskim-zashitnikam-leningrada-02042223638938445-1024x5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7938"/>
            <a:ext cx="4860925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9" descr="C:\Users\KONDRASHOVAGM\Desktop\detsad-133164-1431633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97200"/>
            <a:ext cx="4319588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10" descr="C:\Users\KONDRASHOVAGM\Desktop\monumen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997200"/>
            <a:ext cx="3871912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731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altLang="ru-RU" sz="2800" b="1" dirty="0" smtClean="0">
                <a:solidFill>
                  <a:srgbClr val="C00000"/>
                </a:solidFill>
              </a:rPr>
              <a:t>Музей-заповедник «</a:t>
            </a:r>
            <a:r>
              <a:rPr lang="ru-RU" altLang="ru-RU" sz="2800" b="1" dirty="0" err="1" smtClean="0">
                <a:solidFill>
                  <a:srgbClr val="C00000"/>
                </a:solidFill>
              </a:rPr>
              <a:t>Прохоровское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 поле»,  </a:t>
            </a:r>
            <a:br>
              <a:rPr lang="ru-RU" altLang="ru-RU" sz="2800" b="1" dirty="0" smtClean="0">
                <a:solidFill>
                  <a:srgbClr val="C00000"/>
                </a:solidFill>
              </a:rPr>
            </a:br>
            <a:r>
              <a:rPr lang="ru-RU" altLang="ru-RU" sz="2800" b="1" dirty="0" smtClean="0">
                <a:solidFill>
                  <a:srgbClr val="C00000"/>
                </a:solidFill>
              </a:rPr>
              <a:t>Белгородская область, п. Прохоровка.</a:t>
            </a:r>
          </a:p>
        </p:txBody>
      </p:sp>
      <p:sp>
        <p:nvSpPr>
          <p:cNvPr id="12291" name="Объект 2"/>
          <p:cNvSpPr>
            <a:spLocks noGrp="1"/>
          </p:cNvSpPr>
          <p:nvPr>
            <p:ph idx="1"/>
          </p:nvPr>
        </p:nvSpPr>
        <p:spPr>
          <a:xfrm>
            <a:off x="4572000" y="1196975"/>
            <a:ext cx="4572000" cy="3024188"/>
          </a:xfrm>
        </p:spPr>
        <p:txBody>
          <a:bodyPr/>
          <a:lstStyle/>
          <a:p>
            <a:pPr eaLnBrk="1" hangingPunct="1"/>
            <a:r>
              <a:rPr lang="ru-RU" altLang="ru-RU" sz="1800" dirty="0" smtClean="0"/>
              <a:t>12 июля 1943 года на </a:t>
            </a:r>
            <a:r>
              <a:rPr lang="ru-RU" altLang="ru-RU" sz="1800" dirty="0" err="1" smtClean="0"/>
              <a:t>Прохоровском</a:t>
            </a:r>
            <a:r>
              <a:rPr lang="ru-RU" altLang="ru-RU" sz="1800" dirty="0" smtClean="0"/>
              <a:t> поле произошло самое жесточайшее и крупнейшее в истории танковое сражение. В бою сошлись свыше 1500 танков. Эта танковая схватка стала переломным моментом в Курской битве и определила весь дальнейший ход Великой Отечественной войны.</a:t>
            </a:r>
          </a:p>
          <a:p>
            <a:pPr eaLnBrk="1" hangingPunct="1"/>
            <a:endParaRPr lang="ru-RU" altLang="ru-RU" sz="2400" dirty="0" smtClean="0"/>
          </a:p>
        </p:txBody>
      </p:sp>
      <p:pic>
        <p:nvPicPr>
          <p:cNvPr id="12293" name="Рисунок 7" descr="C:\Users\KONDRASHOVAGM\Desktop\belgorod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460305" cy="321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8" descr="C:\Users\KONDRASHOVAGM\Desktop\f7200d99ef427eb32b8f8fcebaddd35d_w570_h380_cx0_cy94_cw1000_ch52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431165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6" descr="C:\Users\KONDRASHOVAGM\Desktop\b77e3e5791776b4d1db7395b0359d1a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7879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621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917575" y="333375"/>
            <a:ext cx="7758113" cy="863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b="1" smtClean="0">
                <a:solidFill>
                  <a:srgbClr val="C00000"/>
                </a:solidFill>
              </a:rPr>
              <a:t/>
            </a:r>
            <a:br>
              <a:rPr lang="ru-RU" altLang="ru-RU" sz="3200" b="1" smtClean="0">
                <a:solidFill>
                  <a:srgbClr val="C00000"/>
                </a:solidFill>
              </a:rPr>
            </a:br>
            <a:r>
              <a:rPr lang="ru-RU" altLang="ru-RU" sz="3200" b="1" smtClean="0">
                <a:solidFill>
                  <a:srgbClr val="C00000"/>
                </a:solidFill>
              </a:rPr>
              <a:t>Мемориальный комплекс «Журавли»</a:t>
            </a:r>
            <a:br>
              <a:rPr lang="ru-RU" altLang="ru-RU" sz="3200" b="1" smtClean="0">
                <a:solidFill>
                  <a:srgbClr val="C00000"/>
                </a:solidFill>
              </a:rPr>
            </a:br>
            <a:r>
              <a:rPr lang="ru-RU" altLang="ru-RU" sz="3200" b="1" smtClean="0">
                <a:solidFill>
                  <a:srgbClr val="C00000"/>
                </a:solidFill>
              </a:rPr>
              <a:t>в г. Саратов.</a:t>
            </a:r>
            <a:br>
              <a:rPr lang="ru-RU" altLang="ru-RU" sz="3200" b="1" smtClean="0">
                <a:solidFill>
                  <a:srgbClr val="C00000"/>
                </a:solidFill>
              </a:rPr>
            </a:br>
            <a:endParaRPr lang="ru-RU" altLang="ru-RU" b="1" smtClean="0">
              <a:solidFill>
                <a:srgbClr val="C00000"/>
              </a:solidFill>
            </a:endParaRPr>
          </a:p>
        </p:txBody>
      </p:sp>
      <p:sp>
        <p:nvSpPr>
          <p:cNvPr id="13315" name="Прямоугольник 3"/>
          <p:cNvSpPr>
            <a:spLocks noChangeArrowheads="1"/>
          </p:cNvSpPr>
          <p:nvPr/>
        </p:nvSpPr>
        <p:spPr bwMode="auto">
          <a:xfrm>
            <a:off x="468313" y="1125538"/>
            <a:ext cx="79914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1800"/>
              <a:t> Памятник воздвигнут саратовцам, павшим во время Великой Отечественной войны. Клин из 12 серебристых журавлей, летящих на запад, символизирует души погибших солдат.</a:t>
            </a:r>
          </a:p>
        </p:txBody>
      </p:sp>
      <p:pic>
        <p:nvPicPr>
          <p:cNvPr id="13316" name="Рисунок 6" descr="C:\Users\KONDRASHOVAGM\Desktop\993c6fb6814a0184b07a23372d6b95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47875"/>
            <a:ext cx="27432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7" descr="C:\Users\KONDRASHOVAGM\Desktop\a2f11d91fd9df52ba0deb577428bc8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882900"/>
            <a:ext cx="5940425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804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амятник лётчику А. Ф. Авдеев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13440" cy="5520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5876559"/>
            <a:ext cx="50910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Памятник лётчику А. Ф. 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Авдееву,</a:t>
            </a:r>
          </a:p>
          <a:p>
            <a:pPr algn="ctr"/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г. Москва </a:t>
            </a:r>
            <a:endParaRPr lang="ru-RU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2003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 descr="C:\Users\KONDRASHOVAGM\Desktop\regnum_picture_14665976301128802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6911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746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b="1" dirty="0" smtClean="0">
                <a:latin typeface="+mn-lt"/>
                <a:ea typeface="+mn-ea"/>
                <a:cs typeface="+mn-cs"/>
              </a:rPr>
              <a:t/>
            </a:r>
            <a:br>
              <a:rPr lang="ru-RU" sz="3200" b="1" dirty="0" smtClean="0">
                <a:latin typeface="+mn-lt"/>
                <a:ea typeface="+mn-ea"/>
                <a:cs typeface="+mn-cs"/>
              </a:rPr>
            </a:br>
            <a:r>
              <a:rPr lang="ru-RU" sz="3200" b="1" dirty="0" smtClean="0">
                <a:latin typeface="+mn-lt"/>
                <a:ea typeface="+mn-ea"/>
                <a:cs typeface="+mn-cs"/>
              </a:rPr>
              <a:t>Монумент </a:t>
            </a:r>
            <a:r>
              <a:rPr lang="ru-RU" sz="3200" b="1" dirty="0">
                <a:latin typeface="+mn-lt"/>
                <a:ea typeface="+mn-ea"/>
                <a:cs typeface="+mn-cs"/>
              </a:rPr>
              <a:t>“Героям битвы под </a:t>
            </a:r>
            <a:r>
              <a:rPr lang="ru-RU" sz="3200" b="1" dirty="0" smtClean="0">
                <a:latin typeface="+mn-lt"/>
                <a:ea typeface="+mn-ea"/>
                <a:cs typeface="+mn-cs"/>
              </a:rPr>
              <a:t>Москвой”</a:t>
            </a:r>
            <a:br>
              <a:rPr lang="ru-RU" sz="3200" b="1" dirty="0" smtClean="0">
                <a:latin typeface="+mn-lt"/>
                <a:ea typeface="+mn-ea"/>
                <a:cs typeface="+mn-cs"/>
              </a:rPr>
            </a:br>
            <a:r>
              <a:rPr lang="ru-RU" sz="3200" b="1" dirty="0" smtClean="0">
                <a:latin typeface="+mn-lt"/>
                <a:ea typeface="+mn-ea"/>
                <a:cs typeface="+mn-cs"/>
              </a:rPr>
              <a:t>в </a:t>
            </a:r>
            <a:r>
              <a:rPr lang="ru-RU" sz="3200" b="1" dirty="0">
                <a:latin typeface="+mn-lt"/>
                <a:ea typeface="+mn-ea"/>
                <a:cs typeface="+mn-cs"/>
              </a:rPr>
              <a:t>Яхроме.</a:t>
            </a:r>
            <a:br>
              <a:rPr lang="ru-RU" sz="3200" b="1" dirty="0">
                <a:latin typeface="+mn-lt"/>
                <a:ea typeface="+mn-ea"/>
                <a:cs typeface="+mn-cs"/>
              </a:rPr>
            </a:br>
            <a:endParaRPr lang="ru-RU" altLang="ru-RU" b="1" dirty="0" smtClean="0">
              <a:solidFill>
                <a:srgbClr val="C00000"/>
              </a:solidFill>
            </a:endParaRPr>
          </a:p>
        </p:txBody>
      </p:sp>
      <p:sp>
        <p:nvSpPr>
          <p:cNvPr id="15363" name="Объект 3"/>
          <p:cNvSpPr>
            <a:spLocks noGrp="1"/>
          </p:cNvSpPr>
          <p:nvPr>
            <p:ph idx="1"/>
          </p:nvPr>
        </p:nvSpPr>
        <p:spPr>
          <a:xfrm>
            <a:off x="4643438" y="1268413"/>
            <a:ext cx="4392612" cy="48577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altLang="ru-RU" sz="2000" smtClean="0"/>
              <a:t>Это место, где наши войска не позволили врагу занять Перемиловскую высоту — стратегически важную позицию для продвижения к Москве. Здесь установлена 13-метровая фигура советского солдата с автоматом в руке.  Рядом с памятником находится гранитная мемориальная доска, на которой высечены стихи Роберта Рождественского: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ru-RU" sz="2000" smtClean="0"/>
              <a:t>От этого порога</a:t>
            </a:r>
            <a:br>
              <a:rPr lang="ru-RU" altLang="ru-RU" sz="2000" smtClean="0"/>
            </a:br>
            <a:r>
              <a:rPr lang="ru-RU" altLang="ru-RU" sz="2000" smtClean="0"/>
              <a:t>В лавине дыма, крови и невзгод,</a:t>
            </a:r>
            <a:br>
              <a:rPr lang="ru-RU" altLang="ru-RU" sz="2000" smtClean="0"/>
            </a:br>
            <a:r>
              <a:rPr lang="ru-RU" altLang="ru-RU" sz="2000" smtClean="0"/>
              <a:t>Здесь в сорок первом началась дорога</a:t>
            </a:r>
            <a:br>
              <a:rPr lang="ru-RU" altLang="ru-RU" sz="2000" smtClean="0"/>
            </a:br>
            <a:r>
              <a:rPr lang="ru-RU" altLang="ru-RU" sz="2000" smtClean="0"/>
              <a:t>В победоносный Сорок пятый год.</a:t>
            </a:r>
          </a:p>
          <a:p>
            <a:pPr marL="0" indent="0" eaLnBrk="1" hangingPunct="1">
              <a:buFont typeface="Arial" charset="0"/>
              <a:buNone/>
            </a:pPr>
            <a:endParaRPr lang="ru-RU" altLang="ru-RU" sz="2000" smtClean="0"/>
          </a:p>
        </p:txBody>
      </p:sp>
      <p:pic>
        <p:nvPicPr>
          <p:cNvPr id="15364" name="Рисунок 6" descr="C:\Users\KONDRASHOVAGM\Desktop\IMG_176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24167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7" descr="C:\Users\KONDRASHOVAGM\Desktop\u_e0eeba72feeb227fb496faf164c9ca93_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206750"/>
            <a:ext cx="4497388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72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 descr="C:\Users\KONDRASHOVAGM\Desktop\IMG_175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15888"/>
            <a:ext cx="4681537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528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</a:rPr>
              <a:t>«Никто не забыт,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                           ничто не забыто»</a:t>
            </a:r>
            <a:endParaRPr lang="ru-RU" dirty="0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437481"/>
            <a:ext cx="4032250" cy="2687637"/>
          </a:xfrm>
          <a:noFill/>
        </p:spPr>
      </p:pic>
      <p:pic>
        <p:nvPicPr>
          <p:cNvPr id="19460" name="Рисунок 7" descr="C:\Users\KONDRASHOVAGM\Desktop\IMG_176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781300"/>
            <a:ext cx="5940425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411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4000" b="1" smtClean="0">
                <a:solidFill>
                  <a:srgbClr val="C00000"/>
                </a:solidFill>
              </a:rPr>
              <a:t>Памятник военным лётчикам в Киеве.</a:t>
            </a: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468313" y="1600200"/>
            <a:ext cx="8218487" cy="1612900"/>
          </a:xfrm>
        </p:spPr>
        <p:txBody>
          <a:bodyPr/>
          <a:lstStyle/>
          <a:p>
            <a:r>
              <a:rPr lang="ru-RU" altLang="ru-RU" sz="2400" smtClean="0"/>
              <a:t>Памятник посвящён советским лётчикам, героически погибшим при освобождении Украины. Фигура летчика списана с Леонида Быкова в роли «Маэстро» из известного фильма «В бой идут одни «старики».</a:t>
            </a:r>
          </a:p>
          <a:p>
            <a:endParaRPr lang="ru-RU" altLang="ru-RU" smtClean="0"/>
          </a:p>
        </p:txBody>
      </p:sp>
      <p:pic>
        <p:nvPicPr>
          <p:cNvPr id="20484" name="Рисунок 3" descr="C:\Users\KONDRASHOVAGM\Desktop\14490675391381179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141663"/>
            <a:ext cx="5327650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7429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3" descr="C:\Users\KONDRASHOVAGM\Desktop\1200px-Leonid_Bykov_sculpture-769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5888"/>
            <a:ext cx="56165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9449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200" b="1" smtClean="0"/>
              <a:t>Памятник Советским воинам, павшим за свободу и независимость Чехословакии.</a:t>
            </a:r>
            <a:endParaRPr lang="ru-RU" altLang="ru-RU" sz="3200" smtClean="0"/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050" cy="1612900"/>
          </a:xfrm>
        </p:spPr>
        <p:txBody>
          <a:bodyPr>
            <a:normAutofit fontScale="92500"/>
          </a:bodyPr>
          <a:lstStyle/>
          <a:p>
            <a:r>
              <a:rPr lang="ru-RU" altLang="ru-RU" sz="2400" smtClean="0"/>
              <a:t>Мемориал сооружен на Ольшанском кладбище в Праге. Это самое известное захоронение советских воинов в Праге. Каждый год в День Победы сюда приезжают сотни людей и отдают дань памяти бойцам Красной армии.</a:t>
            </a:r>
          </a:p>
          <a:p>
            <a:endParaRPr lang="ru-RU" altLang="ru-RU" smtClean="0"/>
          </a:p>
        </p:txBody>
      </p:sp>
      <p:pic>
        <p:nvPicPr>
          <p:cNvPr id="22532" name="Рисунок 3" descr="C:\Users\KONDRASHOVAGM\Desktop\pra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141663"/>
            <a:ext cx="5849938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5027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413" cy="706437"/>
          </a:xfrm>
        </p:spPr>
        <p:txBody>
          <a:bodyPr/>
          <a:lstStyle/>
          <a:p>
            <a:r>
              <a:rPr lang="ru-RU" altLang="ru-RU" sz="3200" b="1" smtClean="0"/>
              <a:t>Музей-заповедник «Прохоровское поле»</a:t>
            </a:r>
            <a:endParaRPr lang="ru-RU" altLang="ru-RU" sz="3200" smtClean="0"/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395288" y="981075"/>
            <a:ext cx="8353425" cy="1943100"/>
          </a:xfrm>
        </p:spPr>
        <p:txBody>
          <a:bodyPr>
            <a:normAutofit lnSpcReduction="10000"/>
          </a:bodyPr>
          <a:lstStyle/>
          <a:p>
            <a:r>
              <a:rPr lang="ru-RU" altLang="ru-RU" sz="2000" b="1" smtClean="0"/>
              <a:t>Музей-заповедник «Прохоровское поле»,</a:t>
            </a:r>
            <a:r>
              <a:rPr lang="ru-RU" altLang="ru-RU" sz="2000" smtClean="0"/>
              <a:t> Белгородская область, п. Прохоровка. Окрестности железнодорожной станции Прохоровки 12 июля 1943 стали местом самого крупного в истории танкового боя.</a:t>
            </a:r>
          </a:p>
          <a:p>
            <a:r>
              <a:rPr lang="ru-RU" altLang="ru-RU" sz="2000" smtClean="0"/>
              <a:t>В бою сражались более 1500 танков Красной Армии и фашистских захватчиков. Этот бой переломил ход Курской битвы и войны в целом.</a:t>
            </a:r>
          </a:p>
        </p:txBody>
      </p:sp>
      <p:pic>
        <p:nvPicPr>
          <p:cNvPr id="23556" name="Рисунок 3" descr="C:\Users\KONDRASHOVAGM\Desktop\regnum_picture_1466597189141066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708275"/>
            <a:ext cx="5334000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9685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975" cy="706437"/>
          </a:xfrm>
        </p:spPr>
        <p:txBody>
          <a:bodyPr>
            <a:normAutofit fontScale="90000"/>
          </a:bodyPr>
          <a:lstStyle/>
          <a:p>
            <a:r>
              <a:rPr lang="ru-RU" altLang="ru-RU" b="1" smtClean="0"/>
              <a:t>Поклонная гора</a:t>
            </a:r>
            <a:endParaRPr lang="ru-RU" altLang="ru-RU" smtClean="0"/>
          </a:p>
        </p:txBody>
      </p:sp>
      <p:sp>
        <p:nvSpPr>
          <p:cNvPr id="24579" name="Объект 2"/>
          <p:cNvSpPr>
            <a:spLocks noGrp="1"/>
          </p:cNvSpPr>
          <p:nvPr>
            <p:ph idx="1"/>
          </p:nvPr>
        </p:nvSpPr>
        <p:spPr>
          <a:xfrm>
            <a:off x="107950" y="981075"/>
            <a:ext cx="8856663" cy="576103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altLang="ru-RU" sz="2000" b="1" dirty="0" smtClean="0"/>
              <a:t>          Поклонная гора</a:t>
            </a:r>
            <a:r>
              <a:rPr lang="ru-RU" altLang="ru-RU" sz="2000" dirty="0" smtClean="0"/>
              <a:t>, </a:t>
            </a:r>
            <a:r>
              <a:rPr lang="ru-RU" altLang="ru-RU" sz="2000" dirty="0" err="1" smtClean="0"/>
              <a:t>г.Москва</a:t>
            </a:r>
            <a:r>
              <a:rPr lang="ru-RU" altLang="ru-RU" sz="2000" dirty="0" smtClean="0"/>
              <a:t>. Впервые на месте холма между реками </a:t>
            </a:r>
            <a:r>
              <a:rPr lang="ru-RU" altLang="ru-RU" sz="2000" dirty="0" err="1" smtClean="0"/>
              <a:t>Сетунь</a:t>
            </a:r>
            <a:r>
              <a:rPr lang="ru-RU" altLang="ru-RU" sz="2000" dirty="0" smtClean="0"/>
              <a:t> и Филька еще в 1942 году было предложено установить памятник народному подвигу 1812 года. Однако в тяжелых условиях Великой отечественной реализовать проект не удалось.</a:t>
            </a:r>
          </a:p>
          <a:p>
            <a:pPr marL="137160" indent="0">
              <a:buNone/>
            </a:pPr>
            <a:r>
              <a:rPr lang="ru-RU" altLang="ru-RU" sz="2000" dirty="0" smtClean="0"/>
              <a:t>Впоследствии на Поклонной горе была установлена табличка с обещанием, что на этом месте появится памятник Победы. Вокруг был разбит парк, который также получил аналогичное имя. </a:t>
            </a:r>
          </a:p>
          <a:p>
            <a:pPr marL="137160" indent="0">
              <a:buNone/>
            </a:pPr>
            <a:r>
              <a:rPr lang="ru-RU" altLang="ru-RU" sz="2000" dirty="0" smtClean="0"/>
              <a:t>Строительство мемориала началось </a:t>
            </a:r>
          </a:p>
          <a:p>
            <a:pPr marL="137160" indent="0">
              <a:buNone/>
            </a:pPr>
            <a:r>
              <a:rPr lang="ru-RU" altLang="ru-RU" sz="2000" dirty="0" smtClean="0"/>
              <a:t>в 1984 году,</a:t>
            </a:r>
          </a:p>
          <a:p>
            <a:pPr marL="137160" indent="0">
              <a:buNone/>
            </a:pPr>
            <a:r>
              <a:rPr lang="ru-RU" altLang="ru-RU" sz="2000" dirty="0" smtClean="0"/>
              <a:t> а завершилось лишь 11 лет </a:t>
            </a:r>
          </a:p>
          <a:p>
            <a:pPr marL="137160" indent="0">
              <a:buNone/>
            </a:pPr>
            <a:r>
              <a:rPr lang="ru-RU" altLang="ru-RU" sz="2000" dirty="0" smtClean="0"/>
              <a:t>спустя: комплекс был </a:t>
            </a:r>
          </a:p>
          <a:p>
            <a:pPr marL="137160" indent="0">
              <a:buNone/>
            </a:pPr>
            <a:r>
              <a:rPr lang="ru-RU" altLang="ru-RU" sz="2000" dirty="0" smtClean="0"/>
              <a:t>торжественно открыт </a:t>
            </a:r>
          </a:p>
          <a:p>
            <a:pPr marL="137160" indent="0">
              <a:buNone/>
            </a:pPr>
            <a:r>
              <a:rPr lang="ru-RU" altLang="ru-RU" sz="2000" dirty="0" smtClean="0"/>
              <a:t>9 мая 1995 года, </a:t>
            </a:r>
          </a:p>
          <a:p>
            <a:pPr marL="137160" indent="0">
              <a:buNone/>
            </a:pPr>
            <a:r>
              <a:rPr lang="ru-RU" altLang="ru-RU" sz="2000" dirty="0" smtClean="0"/>
              <a:t>в 50-ю годовщину войны.</a:t>
            </a:r>
          </a:p>
          <a:p>
            <a:pPr marL="137160" indent="0">
              <a:buNone/>
            </a:pPr>
            <a:r>
              <a:rPr lang="ru-RU" altLang="ru-RU" sz="2000" dirty="0" smtClean="0"/>
              <a:t>Парк Победы на Поклонной горе</a:t>
            </a:r>
          </a:p>
          <a:p>
            <a:pPr marL="137160" indent="0">
              <a:buNone/>
            </a:pPr>
            <a:endParaRPr lang="ru-RU" altLang="ru-RU" dirty="0" smtClean="0"/>
          </a:p>
        </p:txBody>
      </p:sp>
      <p:pic>
        <p:nvPicPr>
          <p:cNvPr id="4" name="Рисунок 3" descr="C:\Users\KONDRASHOVAGM\Desktop\regnum_picture_1466597549640820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07925"/>
            <a:ext cx="4680074" cy="35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1202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 descr="C:\Users\KONDRASHOVAGM\Desktop\regnum_picture_1466597549640820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8928100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695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0.wp.com/img-fotki.yandex.ru/get/373511/342743041.2a9/0_7bd780_5846fa2c_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460112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589239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Памятник Детям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 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-узникам фашизма, </a:t>
            </a: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г. Екатеринбург</a:t>
            </a:r>
            <a:endParaRPr lang="ru-RU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62341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975" cy="777875"/>
          </a:xfrm>
        </p:spPr>
        <p:txBody>
          <a:bodyPr/>
          <a:lstStyle/>
          <a:p>
            <a:r>
              <a:rPr lang="ru-RU" altLang="ru-RU" sz="3200" b="1" smtClean="0"/>
              <a:t>Пискаревское мемориальное кладбище</a:t>
            </a:r>
            <a:endParaRPr lang="ru-RU" altLang="ru-RU" sz="3200" smtClean="0"/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>
          <a:xfrm>
            <a:off x="107950" y="908050"/>
            <a:ext cx="8856663" cy="568930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altLang="ru-RU" sz="2000" b="1" dirty="0" smtClean="0"/>
              <a:t>        Пискаревское мемориальное кладбище</a:t>
            </a:r>
            <a:r>
              <a:rPr lang="ru-RU" altLang="ru-RU" sz="2000" dirty="0" smtClean="0"/>
              <a:t>, г. Санкт-Петербург. </a:t>
            </a:r>
          </a:p>
          <a:p>
            <a:pPr marL="137160" indent="0">
              <a:buNone/>
            </a:pPr>
            <a:r>
              <a:rPr lang="ru-RU" altLang="ru-RU" sz="2000" dirty="0" smtClean="0"/>
              <a:t>Это самое большое захоронение жертв Второй мировой войны, в 186 братских могилах похоронены около 420 тыс. жителей блокадного Ленинграда, умерших от голода, холода и болезней, 70 тыс. воинов, героически сражавшихся за северную столицу.</a:t>
            </a:r>
          </a:p>
          <a:p>
            <a:pPr marL="137160" indent="0">
              <a:spcBef>
                <a:spcPts val="0"/>
              </a:spcBef>
              <a:buNone/>
            </a:pPr>
            <a:r>
              <a:rPr lang="ru-RU" altLang="ru-RU" sz="2000" dirty="0" smtClean="0"/>
              <a:t>        Торжественное открытие мемориала состоялось 9 мая 1960 года. Доминанта ансамбля — памятник «Мать-Родина» с гранитной стелой, на которой выбита эпитафия </a:t>
            </a:r>
          </a:p>
          <a:p>
            <a:pPr marL="137160" indent="0">
              <a:spcBef>
                <a:spcPts val="0"/>
              </a:spcBef>
              <a:buNone/>
            </a:pPr>
            <a:r>
              <a:rPr lang="ru-RU" altLang="ru-RU" sz="2000" dirty="0" smtClean="0"/>
              <a:t>Ольги </a:t>
            </a:r>
            <a:r>
              <a:rPr lang="ru-RU" altLang="ru-RU" sz="2000" dirty="0" err="1" smtClean="0"/>
              <a:t>Берггольц</a:t>
            </a:r>
            <a:r>
              <a:rPr lang="ru-RU" altLang="ru-RU" sz="2000" dirty="0" smtClean="0"/>
              <a:t> </a:t>
            </a:r>
          </a:p>
          <a:p>
            <a:pPr marL="137160" indent="0">
              <a:spcBef>
                <a:spcPts val="0"/>
              </a:spcBef>
              <a:buNone/>
            </a:pPr>
            <a:r>
              <a:rPr lang="ru-RU" altLang="ru-RU" sz="2000" dirty="0" smtClean="0"/>
              <a:t>с знаменитой строкой </a:t>
            </a:r>
          </a:p>
          <a:p>
            <a:pPr marL="137160" indent="0">
              <a:spcBef>
                <a:spcPts val="0"/>
              </a:spcBef>
              <a:buNone/>
            </a:pPr>
            <a:r>
              <a:rPr lang="ru-RU" altLang="ru-RU" sz="2000" dirty="0" smtClean="0"/>
              <a:t>«Никто не забыт и ничто </a:t>
            </a:r>
          </a:p>
          <a:p>
            <a:pPr marL="137160" indent="0">
              <a:spcBef>
                <a:spcPts val="0"/>
              </a:spcBef>
              <a:buNone/>
            </a:pPr>
            <a:r>
              <a:rPr lang="ru-RU" altLang="ru-RU" sz="2000" dirty="0" smtClean="0"/>
              <a:t>не забыто». </a:t>
            </a:r>
          </a:p>
          <a:p>
            <a:pPr marL="137160" indent="0">
              <a:spcBef>
                <a:spcPts val="0"/>
              </a:spcBef>
              <a:buNone/>
            </a:pPr>
            <a:r>
              <a:rPr lang="ru-RU" altLang="ru-RU" sz="2000" dirty="0" smtClean="0"/>
              <a:t>Поэтесса написала это </a:t>
            </a:r>
          </a:p>
          <a:p>
            <a:pPr marL="137160" indent="0">
              <a:spcBef>
                <a:spcPts val="0"/>
              </a:spcBef>
              <a:buNone/>
            </a:pPr>
            <a:r>
              <a:rPr lang="ru-RU" altLang="ru-RU" sz="2000" dirty="0" smtClean="0"/>
              <a:t>стихотворение специально</a:t>
            </a:r>
          </a:p>
          <a:p>
            <a:pPr marL="137160" indent="0">
              <a:spcBef>
                <a:spcPts val="0"/>
              </a:spcBef>
              <a:buNone/>
            </a:pPr>
            <a:r>
              <a:rPr lang="ru-RU" altLang="ru-RU" sz="2000" dirty="0" smtClean="0"/>
              <a:t> к открытию </a:t>
            </a:r>
          </a:p>
          <a:p>
            <a:pPr marL="137160" indent="0">
              <a:spcBef>
                <a:spcPts val="0"/>
              </a:spcBef>
              <a:buNone/>
            </a:pPr>
            <a:r>
              <a:rPr lang="ru-RU" altLang="ru-RU" sz="2000" dirty="0" smtClean="0"/>
              <a:t>Пискаревского мемориала.</a:t>
            </a:r>
          </a:p>
          <a:p>
            <a:endParaRPr lang="ru-RU" altLang="ru-RU" dirty="0" smtClean="0"/>
          </a:p>
        </p:txBody>
      </p:sp>
      <p:pic>
        <p:nvPicPr>
          <p:cNvPr id="26628" name="Рисунок 3" descr="C:\Users\KONDRASHOVAGM\Desktop\regnum_picture_14665976082969518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01532"/>
            <a:ext cx="5526939" cy="339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492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амятник Зое Космодемьянско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442"/>
            <a:ext cx="7519519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6169" y="5366563"/>
            <a:ext cx="75963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Памятник Зое 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Космодемьянской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 </a:t>
            </a: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На 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86 километре Минского шоссе, </a:t>
            </a:r>
            <a:endParaRPr lang="ru-RU" sz="2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на 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пересечении трассы Москва – Минск</a:t>
            </a:r>
          </a:p>
        </p:txBody>
      </p:sp>
    </p:spTree>
    <p:extLst>
      <p:ext uri="{BB962C8B-B14F-4D97-AF65-F5344CB8AC3E}">
        <p14:creationId xmlns:p14="http://schemas.microsoft.com/office/powerpoint/2010/main" val="3806196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zastavki.com/pictures/originals/2020World___Russia_Monument_in_the_park_on_Mamaev_Kurgan__Russia_142354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zastavki.com/pictures/originals/2020World___Russia_Monument_in_the_park_on_Mamaev_Kurgan__Russia_142354_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 descr="https://www.ruspeach.com/upload/iblock/dd9/dd9aeba5f61a47d54325641c5d01dd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93" y="277478"/>
            <a:ext cx="7788530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5778" y="5727133"/>
            <a:ext cx="8832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Мамаев Курган, г. Волгоград</a:t>
            </a:r>
            <a:endParaRPr lang="ru-RU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7525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Памятник маршалу К. К. Рокоссовском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35" y="332656"/>
            <a:ext cx="8208912" cy="5274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458" y="5805264"/>
            <a:ext cx="87494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Памятник маршалу 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К. К. Рокоссовскому,</a:t>
            </a: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г.Москва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79932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vernews.ru/uploads/X695WtohhXWEDuigaemF0ZoCsJMz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404664"/>
            <a:ext cx="6987919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8429" y="5949280"/>
            <a:ext cx="6338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Ржевский Мемориальный Комплекс</a:t>
            </a:r>
            <a:endParaRPr lang="ru-RU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43375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93</TotalTime>
  <Words>1412</Words>
  <Application>Microsoft Office PowerPoint</Application>
  <PresentationFormat>Экран (4:3)</PresentationFormat>
  <Paragraphs>188</Paragraphs>
  <Slides>50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Белые  Журавли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«Родина-мать зовет!»  в Волгограде </vt:lpstr>
      <vt:lpstr>Памятник военным лётчикам в Киеве.</vt:lpstr>
      <vt:lpstr>Кривцовский мемориал в Орловской области. </vt:lpstr>
      <vt:lpstr>Памятник труженикам тыла в Омске.</vt:lpstr>
      <vt:lpstr>Мемориал тулякам, погибшим  в годы ВОВ.</vt:lpstr>
      <vt:lpstr>Надгробный памятник Цапову Ивану Ивановичу</vt:lpstr>
      <vt:lpstr>Братская могила юным партизанам в Коврове.</vt:lpstr>
      <vt:lpstr>Презентация PowerPoint</vt:lpstr>
      <vt:lpstr>Героическим защитникам Ленинграда в Санкт-Петербурге </vt:lpstr>
      <vt:lpstr>«Героям-панфиловцам» в Дубосеково </vt:lpstr>
      <vt:lpstr> Мемориал «Героям-панфиловцам» в Дубосеково,  Московская область. </vt:lpstr>
      <vt:lpstr>Презентация PowerPoint</vt:lpstr>
      <vt:lpstr>Монумент «Героическим защитникам Ленинграда» в Санкт-Петербурге. </vt:lpstr>
      <vt:lpstr>Презентация PowerPoint</vt:lpstr>
      <vt:lpstr>Музей-заповедник «Прохоровское поле»,   Белгородская область, п. Прохоровка.</vt:lpstr>
      <vt:lpstr> Мемориальный комплекс «Журавли» в г. Саратов. </vt:lpstr>
      <vt:lpstr>Презентация PowerPoint</vt:lpstr>
      <vt:lpstr> Монумент “Героям битвы под Москвой” в Яхроме. </vt:lpstr>
      <vt:lpstr>Презентация PowerPoint</vt:lpstr>
      <vt:lpstr>«Никто не забыт,                              ничто не забыто»</vt:lpstr>
      <vt:lpstr>Памятник военным лётчикам в Киеве.</vt:lpstr>
      <vt:lpstr>Презентация PowerPoint</vt:lpstr>
      <vt:lpstr>Памятник Советским воинам, павшим за свободу и независимость Чехословакии.</vt:lpstr>
      <vt:lpstr>Музей-заповедник «Прохоровское поле»</vt:lpstr>
      <vt:lpstr>Поклонная гора</vt:lpstr>
      <vt:lpstr>Презентация PowerPoint</vt:lpstr>
      <vt:lpstr>Пискаревское мемориальное кладбище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</dc:creator>
  <cp:lastModifiedBy>1</cp:lastModifiedBy>
  <cp:revision>15</cp:revision>
  <dcterms:created xsi:type="dcterms:W3CDTF">2020-12-18T14:01:51Z</dcterms:created>
  <dcterms:modified xsi:type="dcterms:W3CDTF">2020-12-22T10:40:20Z</dcterms:modified>
</cp:coreProperties>
</file>