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57" r:id="rId4"/>
    <p:sldId id="28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3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2097-E030-48FD-BC4B-AFF68EFA41D3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74D8-9BA1-4A73-9F20-AEF853B545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4D8-9BA1-4A73-9F20-AEF853B545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4D8-9BA1-4A73-9F20-AEF853B545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4D8-9BA1-4A73-9F20-AEF853B545F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4D8-9BA1-4A73-9F20-AEF853B545F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9505AC-7B6B-4134-8CB4-3CF1CA0818BE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AADFB6-3EE0-4A7A-98BA-D19A3ACAC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Sea\&#1056;&#1072;&#1073;&#1086;&#1095;&#1080;&#1081;%20&#1089;&#1090;&#1086;&#1083;\&#1052;&#1077;&#1088;&#1086;&#1087;&#1088;&#1080;&#1103;&#1090;&#1080;&#1077;%20&#1087;&#1086;%20&#1084;&#1072;&#1090;&#1077;&#1084;&#1072;&#1090;&#1080;&#1082;259.wa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hotoshop.demiart.ru/fir/final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adalin.mospsy.ru/img3/op_36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458200" cy="421484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           </a:t>
            </a:r>
          </a:p>
          <a:p>
            <a:pPr algn="ctr"/>
            <a:endParaRPr lang="ru-RU" sz="6000" dirty="0" smtClean="0">
              <a:latin typeface="Arial Black" pitchFamily="34" charset="0"/>
            </a:endParaRPr>
          </a:p>
          <a:p>
            <a:pPr algn="ctr"/>
            <a:endParaRPr lang="ru-RU" sz="6000" dirty="0" smtClean="0">
              <a:latin typeface="Arial Black" pitchFamily="34" charset="0"/>
            </a:endParaRPr>
          </a:p>
          <a:p>
            <a:pPr algn="r"/>
            <a:endParaRPr lang="ru-RU" sz="6000" dirty="0" smtClean="0">
              <a:latin typeface="Arial Black" pitchFamily="34" charset="0"/>
            </a:endParaRPr>
          </a:p>
          <a:p>
            <a:pPr algn="r"/>
            <a:endParaRPr lang="ru-RU" sz="6000" dirty="0" smtClean="0">
              <a:latin typeface="Arial Black" pitchFamily="34" charset="0"/>
            </a:endParaRPr>
          </a:p>
          <a:p>
            <a:pPr algn="r"/>
            <a:endParaRPr lang="ru-RU" sz="6000" dirty="0" smtClean="0">
              <a:latin typeface="Arial Black" pitchFamily="34" charset="0"/>
            </a:endParaRPr>
          </a:p>
          <a:p>
            <a:pPr algn="r"/>
            <a:endParaRPr lang="ru-RU" sz="6000" dirty="0" smtClean="0">
              <a:latin typeface="Arial Black" pitchFamily="34" charset="0"/>
            </a:endParaRPr>
          </a:p>
          <a:p>
            <a:pPr algn="r"/>
            <a:endParaRPr lang="ru-RU" sz="6000" dirty="0" smtClean="0">
              <a:latin typeface="Arial Black" pitchFamily="34" charset="0"/>
            </a:endParaRPr>
          </a:p>
          <a:p>
            <a:pPr algn="r"/>
            <a:r>
              <a:rPr lang="ru-RU" sz="6000" dirty="0" smtClean="0">
                <a:latin typeface="Arial Black" pitchFamily="34" charset="0"/>
              </a:rPr>
              <a:t> </a:t>
            </a:r>
          </a:p>
          <a:p>
            <a:pPr algn="r"/>
            <a:r>
              <a:rPr lang="ru-RU" sz="6000" dirty="0" smtClean="0">
                <a:latin typeface="Arial Black" pitchFamily="34" charset="0"/>
              </a:rPr>
              <a:t>Прекрасная</a:t>
            </a:r>
          </a:p>
          <a:p>
            <a:pPr algn="ctr"/>
            <a:r>
              <a:rPr lang="ru-RU" sz="6000" dirty="0" smtClean="0">
                <a:latin typeface="Arial Black" pitchFamily="34" charset="0"/>
              </a:rPr>
              <a:t>           страна</a:t>
            </a:r>
          </a:p>
          <a:p>
            <a:pPr algn="r"/>
            <a:r>
              <a:rPr lang="ru-RU" sz="6000" dirty="0" smtClean="0">
                <a:latin typeface="Arial Black" pitchFamily="34" charset="0"/>
              </a:rPr>
              <a:t>« Математика»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4" name="Picture 4" descr="чис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000396" cy="313764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52"/>
            <a:ext cx="3357586" cy="286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85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. </a:t>
            </a:r>
            <a:r>
              <a:rPr lang="ru-RU" b="1" dirty="0" smtClean="0"/>
              <a:t>Подбери три числа, сумма которых равна 50.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17 12    24   5   13   16   25   8   19   4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5. </a:t>
            </a:r>
            <a:r>
              <a:rPr lang="ru-RU" sz="3200" b="1" dirty="0" smtClean="0"/>
              <a:t>У </a:t>
            </a:r>
            <a:r>
              <a:rPr lang="ru-RU" sz="3200" b="1" dirty="0"/>
              <a:t>родителей 6 сыновей. У каждого из них есть сестра. Сколько всего детей в семье?</a:t>
            </a:r>
          </a:p>
        </p:txBody>
      </p:sp>
      <p:pic>
        <p:nvPicPr>
          <p:cNvPr id="11267" name="Picture 3" descr="Funny_wallpapers_Happy_family_0155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11300"/>
            <a:ext cx="8280400" cy="517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28273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1142984"/>
            <a:ext cx="7725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  </a:t>
            </a:r>
            <a:r>
              <a:rPr lang="ru-RU" sz="8800" dirty="0" smtClean="0">
                <a:latin typeface="Monotype Corsiva" pitchFamily="66" charset="0"/>
              </a:rPr>
              <a:t>2 станция.</a:t>
            </a:r>
          </a:p>
          <a:p>
            <a:r>
              <a:rPr lang="ru-RU" sz="7200" dirty="0" err="1" smtClean="0">
                <a:solidFill>
                  <a:srgbClr val="FF0000"/>
                </a:solidFill>
                <a:latin typeface="Monotype Corsiva" pitchFamily="66" charset="0"/>
              </a:rPr>
              <a:t>Соображайкино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1.</a:t>
            </a:r>
            <a:r>
              <a:rPr lang="ru-RU" sz="3600" b="1" dirty="0" smtClean="0"/>
              <a:t> Петух</a:t>
            </a:r>
            <a:r>
              <a:rPr lang="ru-RU" sz="3600" b="1" dirty="0"/>
              <a:t>, стоя на одной ноге, весит 5 кг. Сколько он весит, стоя на двух ногах?</a:t>
            </a:r>
          </a:p>
        </p:txBody>
      </p:sp>
      <p:pic>
        <p:nvPicPr>
          <p:cNvPr id="7171" name="Picture 3" descr="petux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5040312" cy="488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</a:t>
            </a:r>
            <a:r>
              <a:rPr lang="ru-RU" b="1" dirty="0" smtClean="0"/>
              <a:t>Пассажир автобуса ехал в село. По дороге он встретил пять грузовиков и три легковые машины. Сколько всего машин ехало в село?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J:\на презентацию\sporta-13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670300"/>
            <a:ext cx="2117710" cy="162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3.</a:t>
            </a:r>
            <a:r>
              <a:rPr lang="ru-RU" sz="3200" dirty="0" smtClean="0"/>
              <a:t> Сколько </a:t>
            </a:r>
            <a:r>
              <a:rPr lang="ru-RU" sz="3200" dirty="0"/>
              <a:t>месяцев в году </a:t>
            </a:r>
            <a:br>
              <a:rPr lang="ru-RU" sz="3200" dirty="0"/>
            </a:br>
            <a:r>
              <a:rPr lang="ru-RU" sz="3200" dirty="0"/>
              <a:t>имеют 28 дней?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9460" name="Picture 4" descr="12 месяц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6096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858280" cy="14001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4.</a:t>
            </a:r>
            <a:r>
              <a:rPr lang="ru-RU" sz="3200" b="1" dirty="0" smtClean="0"/>
              <a:t> Шнур </a:t>
            </a:r>
            <a:r>
              <a:rPr lang="ru-RU" sz="3200" b="1" dirty="0"/>
              <a:t>длиной 24 м разрезали на равные части, сделав 3 разреза. Какова длина каждой части?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pic>
        <p:nvPicPr>
          <p:cNvPr id="24580" name="Picture 4" descr="шн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553200" cy="442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</a:t>
            </a:r>
            <a:r>
              <a:rPr lang="ru-RU" sz="3600" dirty="0" smtClean="0"/>
              <a:t> </a:t>
            </a:r>
            <a:r>
              <a:rPr lang="ru-RU" sz="3600" b="1" dirty="0" smtClean="0"/>
              <a:t>На </a:t>
            </a:r>
            <a:r>
              <a:rPr lang="ru-RU" sz="3600" b="1" dirty="0"/>
              <a:t>руках 10 пальцев. Сколько пальцев на 10 руках?</a:t>
            </a:r>
          </a:p>
        </p:txBody>
      </p:sp>
      <p:pic>
        <p:nvPicPr>
          <p:cNvPr id="9219" name="Picture 3" descr="52156211_1260255475_ru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3746500" cy="493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28273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1142984"/>
            <a:ext cx="7725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  </a:t>
            </a:r>
            <a:r>
              <a:rPr lang="ru-RU" sz="8800" dirty="0" smtClean="0">
                <a:latin typeface="Monotype Corsiva" pitchFamily="66" charset="0"/>
              </a:rPr>
              <a:t>3 станция.</a:t>
            </a:r>
          </a:p>
          <a:p>
            <a:r>
              <a:rPr lang="ru-RU" sz="7200" dirty="0" err="1" smtClean="0">
                <a:solidFill>
                  <a:srgbClr val="FF0000"/>
                </a:solidFill>
                <a:latin typeface="Monotype Corsiva" pitchFamily="66" charset="0"/>
              </a:rPr>
              <a:t>Загадайкино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000108"/>
            <a:ext cx="8462992" cy="5126055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b="1" dirty="0" smtClean="0"/>
              <a:t> Проживают </a:t>
            </a:r>
            <a:r>
              <a:rPr lang="ru-RU" b="1" dirty="0"/>
              <a:t>в трудной книжке</a:t>
            </a:r>
            <a:endParaRPr lang="en-US" b="1" dirty="0"/>
          </a:p>
          <a:p>
            <a:pPr>
              <a:buFontTx/>
              <a:buNone/>
            </a:pPr>
            <a:r>
              <a:rPr lang="ru-RU" b="1" dirty="0"/>
              <a:t>Хитроумные братишки,</a:t>
            </a:r>
          </a:p>
          <a:p>
            <a:pPr>
              <a:buFontTx/>
              <a:buNone/>
            </a:pPr>
            <a:r>
              <a:rPr lang="ru-RU" b="1" dirty="0"/>
              <a:t>Десять их, но братья эти</a:t>
            </a:r>
          </a:p>
          <a:p>
            <a:pPr>
              <a:buFontTx/>
              <a:buNone/>
            </a:pPr>
            <a:r>
              <a:rPr lang="ru-RU" b="1" dirty="0"/>
              <a:t>Сосчитают всё на свете. </a:t>
            </a:r>
          </a:p>
        </p:txBody>
      </p:sp>
      <p:pic>
        <p:nvPicPr>
          <p:cNvPr id="5" name="Picture 2" descr="J:\на презентацию\0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1381125" cy="1666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Сказочный вокзал - отзыв о Железнодорожный вокзал Владивосто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Сказочный вокзал - отзыв о Железнодорожный вокзал Владивосто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71480"/>
            <a:ext cx="78550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Математика, ребята,</a:t>
            </a:r>
          </a:p>
          <a:p>
            <a:r>
              <a:rPr lang="ru-RU" sz="3200" b="1" dirty="0" smtClean="0">
                <a:latin typeface="Monotype Corsiva" pitchFamily="66" charset="0"/>
              </a:rPr>
              <a:t>В жизни нужный всем предмет, </a:t>
            </a:r>
          </a:p>
          <a:p>
            <a:r>
              <a:rPr lang="ru-RU" sz="3200" b="1" dirty="0" smtClean="0">
                <a:latin typeface="Monotype Corsiva" pitchFamily="66" charset="0"/>
              </a:rPr>
              <a:t>Без неё не состоится на луну полёт ракет,</a:t>
            </a:r>
          </a:p>
          <a:p>
            <a:r>
              <a:rPr lang="ru-RU" sz="3200" b="1" dirty="0" smtClean="0">
                <a:latin typeface="Monotype Corsiva" pitchFamily="66" charset="0"/>
              </a:rPr>
              <a:t>Без неё нельзя учиться,</a:t>
            </a:r>
          </a:p>
          <a:p>
            <a:r>
              <a:rPr lang="ru-RU" sz="3200" b="1" dirty="0" smtClean="0">
                <a:latin typeface="Monotype Corsiva" pitchFamily="66" charset="0"/>
              </a:rPr>
              <a:t>Без неё нельзя считать,</a:t>
            </a:r>
          </a:p>
          <a:p>
            <a:r>
              <a:rPr lang="ru-RU" sz="3200" b="1" dirty="0" smtClean="0">
                <a:latin typeface="Monotype Corsiva" pitchFamily="66" charset="0"/>
              </a:rPr>
              <a:t>Без неё нельзя трудиться и планеты открывать.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5" name="Мероприятие по математик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14423"/>
            <a:ext cx="7847012" cy="3714776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 smtClean="0"/>
              <a:t>Арифметический </a:t>
            </a:r>
            <a:r>
              <a:rPr lang="ru-RU" b="1" dirty="0"/>
              <a:t>я знак,</a:t>
            </a:r>
            <a:endParaRPr lang="en-US" b="1" dirty="0"/>
          </a:p>
          <a:p>
            <a:pPr>
              <a:buFontTx/>
              <a:buNone/>
            </a:pPr>
            <a:r>
              <a:rPr lang="ru-RU" b="1" dirty="0"/>
              <a:t>В задачнике меня найдешь во многих</a:t>
            </a:r>
          </a:p>
          <a:p>
            <a:pPr>
              <a:buFontTx/>
              <a:buNone/>
            </a:pPr>
            <a:r>
              <a:rPr lang="ru-RU" b="1" dirty="0"/>
              <a:t>строчках,</a:t>
            </a:r>
          </a:p>
          <a:p>
            <a:pPr>
              <a:buFontTx/>
              <a:buNone/>
            </a:pPr>
            <a:r>
              <a:rPr lang="ru-RU" b="1" dirty="0"/>
              <a:t>Лишь букву «о» ты вставишь, зная как,</a:t>
            </a:r>
          </a:p>
          <a:p>
            <a:pPr>
              <a:buFontTx/>
              <a:buNone/>
            </a:pPr>
            <a:r>
              <a:rPr lang="ru-RU" b="1" dirty="0"/>
              <a:t>И я – географическая точка.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588125" y="4508500"/>
            <a:ext cx="1733550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2" descr="J:\на презентацию\0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393389"/>
            <a:ext cx="2357454" cy="24646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205038"/>
            <a:ext cx="8715404" cy="3657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/>
              <a:t> В </a:t>
            </a:r>
            <a:r>
              <a:rPr lang="ru-RU" b="1" dirty="0"/>
              <a:t>школе есть такая птица, </a:t>
            </a:r>
          </a:p>
          <a:p>
            <a:pPr>
              <a:buFontTx/>
              <a:buNone/>
            </a:pPr>
            <a:r>
              <a:rPr lang="ru-RU" b="1" dirty="0"/>
              <a:t>Если сядет на страницу,</a:t>
            </a:r>
          </a:p>
          <a:p>
            <a:pPr>
              <a:buFontTx/>
              <a:buNone/>
            </a:pPr>
            <a:r>
              <a:rPr lang="ru-RU" b="1" dirty="0"/>
              <a:t>То с поникшей головой</a:t>
            </a:r>
          </a:p>
          <a:p>
            <a:pPr>
              <a:buFontTx/>
              <a:buNone/>
            </a:pPr>
            <a:r>
              <a:rPr lang="ru-RU" b="1" dirty="0"/>
              <a:t>Возвращаюсь я домой.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948488" y="4652963"/>
            <a:ext cx="1133475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3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572008"/>
            <a:ext cx="206851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76475"/>
            <a:ext cx="8056563" cy="39465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</a:t>
            </a:r>
            <a:r>
              <a:rPr lang="ru-RU" dirty="0" smtClean="0"/>
              <a:t> </a:t>
            </a:r>
            <a:r>
              <a:rPr lang="ru-RU" b="1" dirty="0" smtClean="0"/>
              <a:t>Эта </a:t>
            </a:r>
            <a:r>
              <a:rPr lang="ru-RU" b="1" dirty="0"/>
              <a:t>цифра – акробатка,</a:t>
            </a:r>
          </a:p>
          <a:p>
            <a:pPr>
              <a:buFontTx/>
              <a:buNone/>
            </a:pPr>
            <a:r>
              <a:rPr lang="ru-RU" b="1" dirty="0"/>
              <a:t>Если на голову встанет, </a:t>
            </a:r>
          </a:p>
          <a:p>
            <a:pPr>
              <a:buFontTx/>
              <a:buNone/>
            </a:pPr>
            <a:r>
              <a:rPr lang="ru-RU" b="1" dirty="0"/>
              <a:t>То другой она уж станет</a:t>
            </a:r>
            <a:r>
              <a:rPr lang="ru-RU" dirty="0"/>
              <a:t>.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7019925" y="4149725"/>
            <a:ext cx="809625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чис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429000"/>
            <a:ext cx="3000396" cy="3137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69620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5.</a:t>
            </a:r>
            <a:r>
              <a:rPr lang="ru-RU" b="1" dirty="0" smtClean="0"/>
              <a:t> Я </a:t>
            </a:r>
            <a:r>
              <a:rPr lang="ru-RU" b="1" dirty="0"/>
              <a:t>приношу с собою боль,</a:t>
            </a:r>
          </a:p>
          <a:p>
            <a:pPr>
              <a:buFontTx/>
              <a:buNone/>
            </a:pPr>
            <a:r>
              <a:rPr lang="ru-RU" b="1" dirty="0"/>
              <a:t>В лице – большое искаженье.</a:t>
            </a:r>
          </a:p>
          <a:p>
            <a:pPr>
              <a:buFontTx/>
              <a:buNone/>
            </a:pPr>
            <a:r>
              <a:rPr lang="ru-RU" b="1" dirty="0"/>
              <a:t>А «</a:t>
            </a:r>
            <a:r>
              <a:rPr lang="ru-RU" b="1" dirty="0" err="1"/>
              <a:t>ф</a:t>
            </a:r>
            <a:r>
              <a:rPr lang="ru-RU" b="1" dirty="0"/>
              <a:t>» на «</a:t>
            </a:r>
            <a:r>
              <a:rPr lang="ru-RU" b="1" dirty="0" err="1"/>
              <a:t>п</a:t>
            </a:r>
            <a:r>
              <a:rPr lang="ru-RU" b="1" dirty="0"/>
              <a:t>» заменишь коль,</a:t>
            </a:r>
          </a:p>
          <a:p>
            <a:pPr>
              <a:buFontTx/>
              <a:buNone/>
            </a:pPr>
            <a:r>
              <a:rPr lang="ru-RU" b="1" dirty="0"/>
              <a:t>То превращусь я в знак сложенья</a:t>
            </a:r>
            <a:r>
              <a:rPr lang="ru-RU" sz="3600" dirty="0"/>
              <a:t>.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588125" y="4508500"/>
            <a:ext cx="1733550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28273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1142984"/>
            <a:ext cx="7725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  </a:t>
            </a:r>
            <a:r>
              <a:rPr lang="ru-RU" sz="8800" dirty="0" smtClean="0">
                <a:latin typeface="Monotype Corsiva" pitchFamily="66" charset="0"/>
              </a:rPr>
              <a:t>4 станция.</a:t>
            </a:r>
          </a:p>
          <a:p>
            <a:r>
              <a:rPr lang="ru-RU" sz="7200" dirty="0" err="1" smtClean="0">
                <a:solidFill>
                  <a:srgbClr val="FF0000"/>
                </a:solidFill>
                <a:latin typeface="Monotype Corsiva" pitchFamily="66" charset="0"/>
              </a:rPr>
              <a:t>Шутейкино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sz="3500" b="1" dirty="0" smtClean="0"/>
              <a:t>На грядке сидели 4 воробья. К ним прилетели ещё 2 воробья. Кот Васька подкрался, схватил одного воробья и убежал. Сколько воробьёв осталось на грядке?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 descr="J:\на презентацию\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429240"/>
            <a:ext cx="264320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</a:t>
            </a:r>
            <a:r>
              <a:rPr lang="ru-RU" sz="3500" b="1" dirty="0" smtClean="0"/>
              <a:t>Шли по дороге два мальчика, и нашли 2р. За ними ещё четверо идут, сколько они найдут?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на презентацию\0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1381125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dirty="0" smtClean="0"/>
              <a:t>  </a:t>
            </a:r>
            <a:r>
              <a:rPr lang="ru-RU" sz="3600" b="1" dirty="0"/>
              <a:t>На ёлке горели 5 свечей, 2 из них задули. Сколько осталось? </a:t>
            </a:r>
          </a:p>
        </p:txBody>
      </p:sp>
      <p:pic>
        <p:nvPicPr>
          <p:cNvPr id="17413" name="Picture 5" descr="Картинка 27 из 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3068638"/>
            <a:ext cx="2547937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4.  </a:t>
            </a:r>
            <a:r>
              <a:rPr lang="ru-RU" sz="3600" b="1" dirty="0" smtClean="0"/>
              <a:t>Сколько </a:t>
            </a:r>
            <a:r>
              <a:rPr lang="ru-RU" sz="3600" b="1" dirty="0"/>
              <a:t>горошин может войти в пустой стакан? </a:t>
            </a:r>
          </a:p>
        </p:txBody>
      </p:sp>
      <p:pic>
        <p:nvPicPr>
          <p:cNvPr id="14341" name="Picture 5" descr="Картинка 162 из 1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3384550" cy="3351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5.</a:t>
            </a:r>
            <a:r>
              <a:rPr lang="ru-RU" sz="3200" dirty="0" smtClean="0"/>
              <a:t> </a:t>
            </a:r>
            <a:r>
              <a:rPr lang="ru-RU" sz="3200" b="1" dirty="0" smtClean="0"/>
              <a:t>Как </a:t>
            </a:r>
            <a:r>
              <a:rPr lang="ru-RU" sz="3200" b="1" dirty="0"/>
              <a:t>может брошенное яйцо пролететь 3 метра и не разбиться?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pic>
        <p:nvPicPr>
          <p:cNvPr id="21508" name="Picture 4" descr="разбитое яйц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557338"/>
            <a:ext cx="3408362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img4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7188"/>
            <a:ext cx="28273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9125" y="1357313"/>
            <a:ext cx="35004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Весёлый паровозик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1571625" y="5072063"/>
            <a:ext cx="787400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8072438" y="5072063"/>
            <a:ext cx="858837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H="1" flipV="1">
            <a:off x="8143875" y="5643563"/>
            <a:ext cx="214313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8501063" y="5643563"/>
            <a:ext cx="214312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7215206" y="5072074"/>
            <a:ext cx="858837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3143250" y="5072063"/>
            <a:ext cx="858838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4000500" y="5072063"/>
            <a:ext cx="787400" cy="571500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6429375" y="5072063"/>
            <a:ext cx="787400" cy="571500"/>
          </a:xfrm>
          <a:prstGeom prst="cube">
            <a:avLst>
              <a:gd name="adj" fmla="val 1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5643563" y="5072063"/>
            <a:ext cx="787400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4786313" y="5072063"/>
            <a:ext cx="858837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2357438" y="5072063"/>
            <a:ext cx="787400" cy="571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286625" y="5643563"/>
            <a:ext cx="214313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H="1" flipV="1">
            <a:off x="7643813" y="5643563"/>
            <a:ext cx="214312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5214938" y="5643563"/>
            <a:ext cx="214312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4357688" y="5643563"/>
            <a:ext cx="242887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571875" y="5643563"/>
            <a:ext cx="242888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857750" y="5643563"/>
            <a:ext cx="214313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000500" y="5643563"/>
            <a:ext cx="242888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5643563" y="5643563"/>
            <a:ext cx="242887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3214688" y="5643563"/>
            <a:ext cx="242887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6786563" y="5643563"/>
            <a:ext cx="242887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2714625" y="5643563"/>
            <a:ext cx="242888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6000750" y="5643563"/>
            <a:ext cx="242888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6429375" y="5643563"/>
            <a:ext cx="242888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1571625" y="5643563"/>
            <a:ext cx="242888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2000250" y="5643563"/>
            <a:ext cx="214313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2428875" y="5643563"/>
            <a:ext cx="190500" cy="214312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память с прямым доступом 52"/>
          <p:cNvSpPr/>
          <p:nvPr/>
        </p:nvSpPr>
        <p:spPr>
          <a:xfrm>
            <a:off x="428596" y="5143512"/>
            <a:ext cx="785818" cy="542924"/>
          </a:xfrm>
          <a:prstGeom prst="flowChartMagneticDru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Цилиндр 53"/>
          <p:cNvSpPr/>
          <p:nvPr/>
        </p:nvSpPr>
        <p:spPr>
          <a:xfrm>
            <a:off x="1071563" y="4714875"/>
            <a:ext cx="500062" cy="1001713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Блок-схема: объединение 54"/>
          <p:cNvSpPr/>
          <p:nvPr/>
        </p:nvSpPr>
        <p:spPr>
          <a:xfrm>
            <a:off x="642938" y="4714875"/>
            <a:ext cx="257175" cy="400050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571500" y="5643563"/>
            <a:ext cx="242888" cy="24288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1285875" y="5643563"/>
            <a:ext cx="242888" cy="24288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1000125" y="5643563"/>
            <a:ext cx="242888" cy="242887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5.</a:t>
            </a:r>
            <a:r>
              <a:rPr lang="ru-RU" sz="3200" dirty="0" smtClean="0"/>
              <a:t> </a:t>
            </a:r>
            <a:r>
              <a:rPr lang="ru-RU" b="1" dirty="0" smtClean="0"/>
              <a:t>Как </a:t>
            </a:r>
            <a:r>
              <a:rPr lang="ru-RU" b="1" dirty="0"/>
              <a:t>может брошенное яйцо пролететь 3 метра и не разбиться?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dirty="0"/>
          </a:p>
        </p:txBody>
      </p:sp>
      <p:pic>
        <p:nvPicPr>
          <p:cNvPr id="21508" name="Picture 4" descr="разбитое яйц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557338"/>
            <a:ext cx="3408362" cy="5111750"/>
          </a:xfrm>
          <a:prstGeom prst="rect">
            <a:avLst/>
          </a:prstGeom>
          <a:noFill/>
        </p:spPr>
      </p:pic>
      <p:pic>
        <p:nvPicPr>
          <p:cNvPr id="5" name="Picture 4" descr="http://anit-irk.ru/files/images/gallery/17/132552def58d9a545ca97ae0b106df3c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7" y="500042"/>
            <a:ext cx="47149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onstantia" pitchFamily="18" charset="0"/>
              </a:rPr>
              <a:t>Вокзал.</a:t>
            </a:r>
            <a:endParaRPr lang="ru-RU" sz="66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6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/>
          <a:lstStyle/>
          <a:p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92935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err="1" smtClean="0">
                <a:solidFill>
                  <a:srgbClr val="FF0000"/>
                </a:solidFill>
              </a:rPr>
              <a:t>Сосчитайкино</a:t>
            </a:r>
            <a:r>
              <a:rPr lang="ru-RU" dirty="0" smtClean="0">
                <a:solidFill>
                  <a:srgbClr val="FF0000"/>
                </a:solidFill>
              </a:rPr>
              <a:t>.                 2. </a:t>
            </a:r>
            <a:r>
              <a:rPr lang="ru-RU" dirty="0" err="1" smtClean="0">
                <a:solidFill>
                  <a:srgbClr val="FF0000"/>
                </a:solidFill>
              </a:rPr>
              <a:t>Соображайкино</a:t>
            </a: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1.     4 кошки                                       1.     5 кг.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2.     24 и 1                                          2.     1 автобус.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3.    60 десятков                                 3.    12 месяцев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4.    17 + 25 + 8 = 50                        4.     6 м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5.   7 детей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5.     50 пальцев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err="1" smtClean="0">
                <a:solidFill>
                  <a:srgbClr val="FF0000"/>
                </a:solidFill>
              </a:rPr>
              <a:t>Загадайкино</a:t>
            </a:r>
            <a:r>
              <a:rPr lang="ru-RU" b="1" dirty="0" smtClean="0">
                <a:solidFill>
                  <a:srgbClr val="FF0000"/>
                </a:solidFill>
              </a:rPr>
              <a:t>.                   4. </a:t>
            </a:r>
            <a:r>
              <a:rPr lang="ru-RU" b="1" dirty="0" err="1" smtClean="0">
                <a:solidFill>
                  <a:srgbClr val="FF0000"/>
                </a:solidFill>
              </a:rPr>
              <a:t>Шутейкино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1.    0,1,2,3,4,5,6,7,8,9                        1.     0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2.     +   (полюс)                                     2.      ничего не найдут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3.    2                                                       3.     2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4.    9                                      4.  ни одной горошины, они не ходят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5.    Флюс                                5.  если оно варёное.              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img.happy-giraffe.ru/thumbs/700x/15545/9b3486ae93d8f99af02e754906316b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0" y="428625"/>
            <a:ext cx="3929063" cy="2786063"/>
          </a:xfrm>
          <a:prstGeom prst="wedgeEllipseCallout">
            <a:avLst>
              <a:gd name="adj1" fmla="val 24925"/>
              <a:gd name="adj2" fmla="val 10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Спасибо за путешествие! 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anit-irk.ru/files/images/gallery/17/132552def58d9a545ca97ae0b106df3c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280988"/>
            <a:ext cx="79978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00438" y="1143000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nstantia" pitchFamily="18" charset="0"/>
                <a:hlinkClick r:id="rId4" action="ppaction://hlinksldjump"/>
              </a:rPr>
              <a:t>Вокзал</a:t>
            </a:r>
            <a:endParaRPr lang="ru-RU" sz="4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364" name="Text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2071688"/>
            <a:ext cx="4929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</a:t>
            </a:r>
          </a:p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Сосчитайкино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143372" y="4857760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Станция</a:t>
            </a:r>
          </a:p>
          <a:p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Соображайкино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" y="5286375"/>
            <a:ext cx="3643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Станция </a:t>
            </a:r>
            <a:endParaRPr lang="ru-RU" sz="40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Constantia" pitchFamily="18" charset="0"/>
              </a:rPr>
              <a:t>Загадайкино</a:t>
            </a:r>
            <a:endParaRPr lang="ru-RU" sz="4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0" y="1928813"/>
            <a:ext cx="4786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Шутейкино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57818" y="1643050"/>
            <a:ext cx="1000125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000761" y="4000505"/>
            <a:ext cx="1285885" cy="2857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143240" y="5857892"/>
            <a:ext cx="92869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1607344" y="4107657"/>
            <a:ext cx="1500187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357438" y="1643063"/>
            <a:ext cx="1214437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6" descr="J033632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6"/>
            <a:ext cx="4537079" cy="271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7" descr="img3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286124"/>
            <a:ext cx="23574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Метро мультик для детей. Развивающий мультик про железную дорогу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етро мультик для детей. Развивающий мультик про железную дорогу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28273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1142984"/>
            <a:ext cx="7725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  </a:t>
            </a:r>
            <a:r>
              <a:rPr lang="ru-RU" sz="8800" dirty="0" smtClean="0">
                <a:latin typeface="Monotype Corsiva" pitchFamily="66" charset="0"/>
              </a:rPr>
              <a:t>1 станция.</a:t>
            </a:r>
          </a:p>
          <a:p>
            <a:r>
              <a:rPr lang="ru-RU" sz="8000" dirty="0" err="1" smtClean="0">
                <a:solidFill>
                  <a:srgbClr val="FF0000"/>
                </a:solidFill>
                <a:latin typeface="Monotype Corsiva" pitchFamily="66" charset="0"/>
              </a:rPr>
              <a:t>Сосчитайкино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/>
              <a:t>В комнате 4 угла. В каждом углу сидит кошка. Напротив каждой кошки по три кошки. На хвосте каждой кошки по одной кошке. Сколько же всего кошек в комнате?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МАТЕМАТИКА квн\Котёно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2500298" cy="2500298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МАТЕМАТИКА квн\Сильвест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00438"/>
            <a:ext cx="1285884" cy="149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Найти 2 числа, произведение и частное которых равно 24.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J:\на презентацию\zvety1\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202883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/>
              <a:t>Сколько получится десятков, если 2 десятка умножить на 3 десятка?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на презентацию\0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629</Words>
  <Application>Microsoft Office PowerPoint</Application>
  <PresentationFormat>Экран (4:3)</PresentationFormat>
  <Paragraphs>122</Paragraphs>
  <Slides>32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4. Подбери три числа, сумма которых равна 50.</vt:lpstr>
      <vt:lpstr>5. У родителей 6 сыновей. У каждого из них есть сестра. Сколько всего детей в семье?</vt:lpstr>
      <vt:lpstr>Слайд 12</vt:lpstr>
      <vt:lpstr>1. Петух, стоя на одной ноге, весит 5 кг. Сколько он весит, стоя на двух ногах?</vt:lpstr>
      <vt:lpstr>Слайд 14</vt:lpstr>
      <vt:lpstr>3. Сколько месяцев в году  имеют 28 дней?</vt:lpstr>
      <vt:lpstr>4. Шнур длиной 24 м разрезали на равные части, сделав 3 разреза. Какова длина каждой части?</vt:lpstr>
      <vt:lpstr>5. На руках 10 пальцев. Сколько пальцев на 10 руках?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5. Как может брошенное яйцо пролететь 3 метра и не разбиться?</vt:lpstr>
      <vt:lpstr>5. Как может брошенное яйцо пролететь 3 метра и не разбиться?</vt:lpstr>
      <vt:lpstr>Проверьте себя: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</dc:creator>
  <cp:lastModifiedBy>Sea</cp:lastModifiedBy>
  <cp:revision>26</cp:revision>
  <dcterms:created xsi:type="dcterms:W3CDTF">2020-05-21T03:55:17Z</dcterms:created>
  <dcterms:modified xsi:type="dcterms:W3CDTF">2020-05-25T09:18:46Z</dcterms:modified>
</cp:coreProperties>
</file>