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76" r:id="rId4"/>
    <p:sldId id="272" r:id="rId5"/>
    <p:sldId id="271" r:id="rId6"/>
    <p:sldId id="275" r:id="rId7"/>
    <p:sldId id="283" r:id="rId8"/>
    <p:sldId id="270" r:id="rId9"/>
    <p:sldId id="262" r:id="rId10"/>
    <p:sldId id="269" r:id="rId11"/>
    <p:sldId id="263" r:id="rId12"/>
    <p:sldId id="279" r:id="rId13"/>
    <p:sldId id="282" r:id="rId14"/>
    <p:sldId id="285" r:id="rId15"/>
    <p:sldId id="286" r:id="rId16"/>
    <p:sldId id="287" r:id="rId17"/>
    <p:sldId id="265" r:id="rId18"/>
    <p:sldId id="28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5DD5C1"/>
    <a:srgbClr val="FAE69C"/>
    <a:srgbClr val="4CD0BA"/>
    <a:srgbClr val="009999"/>
    <a:srgbClr val="02D0AE"/>
    <a:srgbClr val="66AFBE"/>
    <a:srgbClr val="9ACAB8"/>
    <a:srgbClr val="FFAF8F"/>
    <a:srgbClr val="FFA5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FD3A38-6FC4-4D9B-8600-136E9BF53031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0082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A35FAE19-3BB3-4EAD-9690-71F7EEEF76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FD3A38-6FC4-4D9B-8600-136E9BF53031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0082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A35FAE19-3BB3-4EAD-9690-71F7EEEF76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FD3A38-6FC4-4D9B-8600-136E9BF53031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0082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A35FAE19-3BB3-4EAD-9690-71F7EEEF76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FD3A38-6FC4-4D9B-8600-136E9BF53031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0082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A35FAE19-3BB3-4EAD-9690-71F7EEEF76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FD3A38-6FC4-4D9B-8600-136E9BF53031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0082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A35FAE19-3BB3-4EAD-9690-71F7EEEF76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FD3A38-6FC4-4D9B-8600-136E9BF53031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0082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A35FAE19-3BB3-4EAD-9690-71F7EEEF76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FD3A38-6FC4-4D9B-8600-136E9BF53031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0082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A35FAE19-3BB3-4EAD-9690-71F7EEEF76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FD3A38-6FC4-4D9B-8600-136E9BF53031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0082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A35FAE19-3BB3-4EAD-9690-71F7EEEF76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FD3A38-6FC4-4D9B-8600-136E9BF53031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0082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A35FAE19-3BB3-4EAD-9690-71F7EEEF76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FD3A38-6FC4-4D9B-8600-136E9BF53031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0082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A35FAE19-3BB3-4EAD-9690-71F7EEEF76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FD3A38-6FC4-4D9B-8600-136E9BF53031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0082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A35FAE19-3BB3-4EAD-9690-71F7EEEF76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8" name="AutoShape 26" descr="&amp;Pcy;&amp;ocy;&amp;kcy;&amp;acy;&amp;zcy;&amp;acy;&amp;tcy;&amp;softcy; &amp;scy;&amp;ocy;&amp;ocy;&amp;bcy;&amp;shchcy;&amp;iecy;&amp;ncy;&amp;icy;&amp;iecy; &amp;ocy;&amp;tcy;&amp;dcy;&amp;iecy;&amp;lcy;&amp;softcy;&amp;ncy;&amp;ocy; - &amp;kcy;&amp;ocy;&amp;zhcy;&amp;acy; :: CS-Mapping.com.ua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40" name="AutoShape 28" descr="&amp;Pcy;&amp;ocy;&amp;kcy;&amp;acy;&amp;zcy;&amp;acy;&amp;tcy;&amp;softcy; &amp;scy;&amp;ocy;&amp;ocy;&amp;bcy;&amp;shchcy;&amp;iecy;&amp;ncy;&amp;icy;&amp;iecy; &amp;ocy;&amp;tcy;&amp;dcy;&amp;iecy;&amp;lcy;&amp;softcy;&amp;ncy;&amp;ocy; - &amp;kcy;&amp;ocy;&amp;zhcy;&amp;acy; :: CS-Mapping.com.ua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42" name="AutoShape 30" descr="&amp;Pcy;&amp;ocy;&amp;kcy;&amp;acy;&amp;zcy;&amp;acy;&amp;tcy;&amp;softcy; &amp;scy;&amp;ocy;&amp;ocy;&amp;bcy;&amp;shchcy;&amp;iecy;&amp;ncy;&amp;icy;&amp;iecy; &amp;ocy;&amp;tcy;&amp;dcy;&amp;iecy;&amp;lcy;&amp;softcy;&amp;ncy;&amp;ocy; - &amp;kcy;&amp;ocy;&amp;zhcy;&amp;acy; :: CS-Mapping.com.ua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44" name="AutoShape 32" descr="&amp;Pcy;&amp;ocy;&amp;kcy;&amp;acy;&amp;zcy;&amp;acy;&amp;tcy;&amp;softcy; &amp;scy;&amp;ocy;&amp;ocy;&amp;bcy;&amp;shchcy;&amp;iecy;&amp;ncy;&amp;icy;&amp;iecy; &amp;ocy;&amp;tcy;&amp;dcy;&amp;iecy;&amp;lcy;&amp;softcy;&amp;ncy;&amp;ocy; - &amp;kcy;&amp;ocy;&amp;zhcy;&amp;acy; :: CS-Mapping.com.ua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46" name="AutoShape 34" descr="&amp;Pcy;&amp;ocy;&amp;kcy;&amp;acy;&amp;zcy;&amp;acy;&amp;tcy;&amp;softcy; &amp;scy;&amp;ocy;&amp;ocy;&amp;bcy;&amp;shchcy;&amp;iecy;&amp;ncy;&amp;icy;&amp;iecy; &amp;ocy;&amp;tcy;&amp;dcy;&amp;iecy;&amp;lcy;&amp;softcy;&amp;ncy;&amp;ocy; - &amp;kcy;&amp;ocy;&amp;zhcy;&amp;acy; :: CS-Mapping.com.ua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54" name="AutoShape 42" descr="http://flytothesky.ru/wp-content/uploads/2012/11/2.png"/>
          <p:cNvSpPr>
            <a:spLocks noChangeAspect="1" noChangeArrowheads="1"/>
          </p:cNvSpPr>
          <p:nvPr userDrawn="1"/>
        </p:nvSpPr>
        <p:spPr bwMode="auto">
          <a:xfrm>
            <a:off x="155575" y="-2925763"/>
            <a:ext cx="6096000" cy="6096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6" name="Picture 4" descr="&amp;Mcy;&amp;Ocy;&amp;Ucy; &amp;Gcy;&amp;lcy;&amp;iecy;&amp;bcy;&amp;ocy;&amp;vcy;&amp;scy;&amp;kcy;&amp;acy;&amp;yacy; &amp;Scy;&amp;Ocy;&amp;SHcy;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22" name="Скругленный прямоугольник 21"/>
          <p:cNvSpPr/>
          <p:nvPr userDrawn="1"/>
        </p:nvSpPr>
        <p:spPr>
          <a:xfrm>
            <a:off x="142844" y="142852"/>
            <a:ext cx="8786874" cy="6429420"/>
          </a:xfrm>
          <a:prstGeom prst="roundRect">
            <a:avLst>
              <a:gd name="adj" fmla="val 4105"/>
            </a:avLst>
          </a:prstGeom>
          <a:solidFill>
            <a:srgbClr val="FAE69C">
              <a:alpha val="52157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20" name="Picture 8" descr="&amp;Gcy;&amp;rcy;&amp;acy;&amp;fcy;&amp;icy;&amp;chcy;&amp;iecy;&amp;scy;&amp;kcy;&amp;icy;&amp;iecy; &amp;lcy;&amp;icy;&amp;ncy;&amp;icy;&amp;icy;-Graceful lines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15016"/>
            <a:ext cx="4500562" cy="1142984"/>
          </a:xfrm>
          <a:prstGeom prst="rect">
            <a:avLst/>
          </a:prstGeom>
          <a:noFill/>
        </p:spPr>
      </p:pic>
      <p:pic>
        <p:nvPicPr>
          <p:cNvPr id="27" name="Picture 8" descr="&amp;Gcy;&amp;rcy;&amp;acy;&amp;fcy;&amp;icy;&amp;chcy;&amp;iecy;&amp;scy;&amp;kcy;&amp;icy;&amp;iecy; &amp;lcy;&amp;icy;&amp;ncy;&amp;icy;&amp;icy;-Graceful lines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 rot="10092098">
            <a:off x="4453912" y="5819066"/>
            <a:ext cx="4625880" cy="1106029"/>
          </a:xfrm>
          <a:prstGeom prst="rect">
            <a:avLst/>
          </a:prstGeom>
          <a:noFill/>
        </p:spPr>
      </p:pic>
      <p:pic>
        <p:nvPicPr>
          <p:cNvPr id="24" name="Picture 4" descr="&amp;Ncy;&amp;acy;&amp;shcy;&amp;icy; &amp;ncy;&amp;acy;&amp;rcy;&amp;ocy;&amp;dcy;&amp;ncy;&amp;ycy;&amp;iecy; &amp;gcy;&amp;iecy;&amp;rcy;&amp;ocy;&amp;icy;. - 31 &amp;Mcy;&amp;acy;&amp;yacy; 2012 - &amp;Scy;&amp;pcy;&amp;ocy;&amp;rcy;&amp;tcy; &amp;vcy; &amp;shcy;&amp;kcy;&amp;ocy;&amp;lcy;&amp;iecy; 45 &amp;gcy;. &amp;Ncy;&amp;icy;&amp;zhcy;&amp;ncy;&amp;iecy;&amp;gcy;&amp;ocy; &amp;Ncy;&amp;ocy;&amp;vcy;&amp;gcy;&amp;ocy;&amp;rcy;&amp;ocy;&amp;dcy;&amp;acy;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2911067" y="5187574"/>
            <a:ext cx="3321867" cy="16704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404664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Введение</a:t>
            </a:r>
            <a:r>
              <a:rPr lang="ru-RU" sz="5400" dirty="0" smtClean="0">
                <a:latin typeface="Times New Roman"/>
                <a:ea typeface="Times New Roman"/>
              </a:rPr>
              <a:t> </a:t>
            </a:r>
            <a:r>
              <a:rPr lang="ru-RU" sz="5400" b="1" i="1" u="sng" dirty="0" smtClean="0">
                <a:ln w="11430">
                  <a:solidFill>
                    <a:srgbClr val="9933FF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ВФСК ГТО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 МБОУ СОШ №6 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Сасово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>
                <a:solidFill>
                  <a:srgbClr val="C00000"/>
                </a:solidFill>
                <a:latin typeface="Times New Roman"/>
                <a:ea typeface="Times New Roman"/>
              </a:rPr>
              <a:t>Проблемы и пути </a:t>
            </a:r>
            <a:r>
              <a:rPr lang="ru-RU" sz="54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решения. </a:t>
            </a:r>
            <a:endParaRPr lang="ru-RU" sz="54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/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4509120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                   Подготовил </a:t>
            </a:r>
            <a:r>
              <a:rPr lang="en-US" sz="2400" b="1" dirty="0" smtClean="0">
                <a:solidFill>
                  <a:srgbClr val="FF0000"/>
                </a:solidFill>
                <a:latin typeface="Monotype Corsiva" pitchFamily="66" charset="0"/>
              </a:rPr>
              <a:t>: </a:t>
            </a:r>
            <a:endParaRPr lang="ru-RU" sz="24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учитель  физической  культуры</a:t>
            </a:r>
          </a:p>
          <a:p>
            <a:pPr algn="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Тарасова.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Н.А.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957" y="299988"/>
            <a:ext cx="8424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среди учащихся 1 – 11 класса прошел школьный этап всероссийских соревнований школьников "Президентские состязания", посвященный внедрению в 2014 – 2015 учебном году ВФСК «Готов к труду и обороне». </a:t>
            </a:r>
          </a:p>
        </p:txBody>
      </p:sp>
      <p:pic>
        <p:nvPicPr>
          <p:cNvPr id="1028" name="Picture 4" descr="http://kb-yola.ru/uploads/posts/2012-12/1355842881_1fizra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773" y="2132856"/>
            <a:ext cx="4171114" cy="312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ГТО\Президентские 2015\DSC055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57" y="3510954"/>
            <a:ext cx="4114792" cy="308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64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0" y="3717032"/>
            <a:ext cx="2880000" cy="2160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755686"/>
            <a:ext cx="2326160" cy="2018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717032"/>
            <a:ext cx="2880000" cy="21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645024"/>
            <a:ext cx="2880000" cy="21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84">
            <a:off x="3489715" y="1795007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37972" y="321253"/>
            <a:ext cx="84249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феврале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учащихся 5 классов был проведен зимний фестиваль ГТО.</a:t>
            </a:r>
          </a:p>
          <a:p>
            <a:r>
              <a:rPr lang="ru-RU" sz="2800" dirty="0"/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81">
            <a:off x="594090" y="2008681"/>
            <a:ext cx="2880000" cy="2160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2585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 ГТО\школьники\DSCN22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923928" cy="29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фото ГТО\школьники\DSCN22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1918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фото ГТО\школьники\DSCN22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фото ГТО\школьники\DSCN22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422216"/>
            <a:ext cx="4233513" cy="317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42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 ГТО\DSCN40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2048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фото ГТО\DSCN4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32048"/>
            <a:ext cx="413995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фото ГТО\DSCN41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27" y="3717031"/>
            <a:ext cx="3909522" cy="293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1472" y="3717031"/>
            <a:ext cx="43852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11 класс (18 участников)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Знаки  отличия: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Золотой -4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Серебряный -1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Бронзовый  -2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880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648"/>
            <a:ext cx="2520280" cy="57864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480" y="1062028"/>
            <a:ext cx="4279510" cy="32129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31840" y="3227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Привезенцева Оксана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44910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Гулькина Ксения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0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4243671" cy="3744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87" y="2924944"/>
            <a:ext cx="3063890" cy="30638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63077" y="8367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Васина Марина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5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5" y="3714081"/>
            <a:ext cx="2369539" cy="26926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808" y="332656"/>
            <a:ext cx="6166585" cy="4464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64088" y="4875744"/>
            <a:ext cx="438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Рыбкин Алексей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647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2" r="23895"/>
          <a:stretch/>
        </p:blipFill>
        <p:spPr>
          <a:xfrm>
            <a:off x="1551640" y="188640"/>
            <a:ext cx="5846280" cy="5184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213" y="3429000"/>
            <a:ext cx="1944216" cy="24805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078"/>
            <a:ext cx="223224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4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8175" y="908720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593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972" y="404664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2014 году в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группе по физической культуре занимается 702 человека (это 72% учащихся); в подготовительной-185 человек (19,1%);спецгруппе А- 60 человек (6,2%) и спецгруппе Б -26 человек (2,7%)</a:t>
            </a:r>
          </a:p>
          <a:p>
            <a:pPr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32856"/>
            <a:ext cx="4584700" cy="301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657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90220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707" y="188640"/>
            <a:ext cx="4803775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992" y="4437112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созданию тематического стенда «Всероссийский  физкультурно-спортивного комплекс «Готов к труду и обороне».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467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988"/>
            <a:ext cx="3960671" cy="296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F:\от директора ГТО\P11405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80" y="106234"/>
            <a:ext cx="4540420" cy="340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от директора ГТО\P11405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09" y="3777069"/>
            <a:ext cx="4123890" cy="309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от директора ГТО\P11405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532" y="3284984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97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от директора ГТО\IMG_07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7486"/>
            <a:ext cx="4361744" cy="327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от директора ГТО\IMG_07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630" y="355437"/>
            <a:ext cx="4284476" cy="321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от директора ГТО\P11308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03" y="3671646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37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Методические рекомендации</a:t>
            </a:r>
            <a:endParaRPr lang="ru-RU" dirty="0"/>
          </a:p>
        </p:txBody>
      </p:sp>
      <p:pic>
        <p:nvPicPr>
          <p:cNvPr id="2050" name="Picture 2" descr="C:\Users\ZAMDIR-MIA-CEB\AppData\Local\Microsoft\Windows\Temporary Internet Files\Content.IE5\23K51M3W\IMG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39280"/>
            <a:ext cx="3679479" cy="525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apf.mail.ru/cgi-bin/readmsg/IMG_0003.jpg?id=14587388810000000861%3B0%3B4&amp;x-email=sh_6%40mail.ru&amp;exif=1&amp;bs=8199934&amp;bl=2928355&amp;ct=image%2Fjpeg&amp;cn=IMG_0003.jpg&amp;cte=binary"/>
          <p:cNvSpPr>
            <a:spLocks noChangeAspect="1" noChangeArrowheads="1"/>
          </p:cNvSpPr>
          <p:nvPr/>
        </p:nvSpPr>
        <p:spPr bwMode="auto">
          <a:xfrm>
            <a:off x="63500" y="-16192500"/>
            <a:ext cx="23288625" cy="3317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35945"/>
            <a:ext cx="3635455" cy="517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42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apf.mail.ru/cgi-bin/readmsg/IMG_0001.jpg?id=14587388810000000861%3B0%3B3&amp;x-email=sh_6%40mail.ru&amp;exif=1&amp;bs=5349647&amp;bl=2899785&amp;ct=image%2Fjpeg&amp;cn=IMG_0001.jpg&amp;cte=binary"/>
          <p:cNvSpPr>
            <a:spLocks noChangeAspect="1" noChangeArrowheads="1"/>
          </p:cNvSpPr>
          <p:nvPr/>
        </p:nvSpPr>
        <p:spPr bwMode="auto">
          <a:xfrm>
            <a:off x="63500" y="-16138525"/>
            <a:ext cx="23460075" cy="3306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s://apf.mail.ru/cgi-bin/readmsg/IMG_0001.jpg?id=14587388810000000861%3B0%3B3&amp;x-email=sh_6%40mail.ru&amp;exif=1&amp;bs=5349647&amp;bl=2899785&amp;ct=image%2Fjpeg&amp;cn=IMG_0001.jpg&amp;cte=binary"/>
          <p:cNvSpPr>
            <a:spLocks noChangeAspect="1" noChangeArrowheads="1"/>
          </p:cNvSpPr>
          <p:nvPr/>
        </p:nvSpPr>
        <p:spPr bwMode="auto">
          <a:xfrm>
            <a:off x="215900" y="-15986125"/>
            <a:ext cx="23460075" cy="3306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2112"/>
            <a:ext cx="4141769" cy="583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091409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81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9981" y="548680"/>
            <a:ext cx="8280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10 по 11 октября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городе проходил областной фестиваль общефизической подготовки школьников, посвященный возрождению Всероссийского физкультурно-спортивного комплекса ГТО.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 приняли участие 145 участников из 29 команд школ Рязанской области. Команда нашей школы заняла 2 место.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37" y="2762049"/>
            <a:ext cx="2880000" cy="2160000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9663" y="2654037"/>
            <a:ext cx="2221556" cy="2376024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762049"/>
            <a:ext cx="2448000" cy="2157104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4139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1375" y="620688"/>
            <a:ext cx="79928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ноября 2014 года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универсальном спортивном зале физкультурно-спортивного комплекса «Планета спорта» состоялся городской фестиваль, посвященный возрождению Всероссийского физкультурно-спортивного комплекса ГТО среди общеобразовательных школ города. Команда школы (10 человек) завоевала 2 место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074" name="Picture 2" descr="G:\ГТО\DSC04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64" y="2889523"/>
            <a:ext cx="3114555" cy="233591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ГТО\DSC042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05" y="2878909"/>
            <a:ext cx="1620000" cy="235714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ГТО\DSC042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674" y="2878909"/>
            <a:ext cx="2880000" cy="234653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46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233</Words>
  <Application>Microsoft Office PowerPoint</Application>
  <PresentationFormat>Экран (4:3)</PresentationFormat>
  <Paragraphs>25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Методические рекомендации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для ГИА</cp:lastModifiedBy>
  <cp:revision>77</cp:revision>
  <dcterms:created xsi:type="dcterms:W3CDTF">2014-12-01T13:04:41Z</dcterms:created>
  <dcterms:modified xsi:type="dcterms:W3CDTF">2019-06-13T06:14:47Z</dcterms:modified>
</cp:coreProperties>
</file>